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93" r:id="rId3"/>
    <p:sldId id="410" r:id="rId4"/>
    <p:sldId id="411" r:id="rId5"/>
    <p:sldId id="450" r:id="rId6"/>
    <p:sldId id="412" r:id="rId7"/>
    <p:sldId id="427" r:id="rId8"/>
    <p:sldId id="413" r:id="rId9"/>
    <p:sldId id="414" r:id="rId10"/>
    <p:sldId id="333" r:id="rId11"/>
    <p:sldId id="334" r:id="rId12"/>
    <p:sldId id="335" r:id="rId13"/>
    <p:sldId id="428" r:id="rId14"/>
    <p:sldId id="336" r:id="rId15"/>
    <p:sldId id="337" r:id="rId16"/>
    <p:sldId id="429" r:id="rId17"/>
    <p:sldId id="338" r:id="rId18"/>
    <p:sldId id="431" r:id="rId19"/>
    <p:sldId id="339" r:id="rId20"/>
    <p:sldId id="340" r:id="rId21"/>
    <p:sldId id="432" r:id="rId22"/>
    <p:sldId id="394" r:id="rId23"/>
    <p:sldId id="433" r:id="rId24"/>
    <p:sldId id="437" r:id="rId25"/>
    <p:sldId id="439" r:id="rId26"/>
    <p:sldId id="438" r:id="rId27"/>
    <p:sldId id="440" r:id="rId28"/>
    <p:sldId id="441" r:id="rId29"/>
    <p:sldId id="443" r:id="rId3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9933"/>
    <a:srgbClr val="FF000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969"/>
    <p:restoredTop sz="94660"/>
  </p:normalViewPr>
  <p:slideViewPr>
    <p:cSldViewPr showGuides="1">
      <p:cViewPr varScale="1">
        <p:scale>
          <a:sx n="65" d="100"/>
          <a:sy n="65" d="100"/>
        </p:scale>
        <p:origin x="-1140" y="-114"/>
      </p:cViewPr>
      <p:guideLst>
        <p:guide orient="horz" pos="2251"/>
        <p:guide pos="29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276" name="Rectangle 4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" descr="图片7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25" y="85725"/>
            <a:ext cx="8972550" cy="668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Picture 8" descr="图片3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913" y="381000"/>
            <a:ext cx="7243762" cy="609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vmlDrawing" Target="../drawings/vmlDrawing1.vml"/><Relationship Id="rId16" Type="http://schemas.openxmlformats.org/officeDocument/2006/relationships/image" Target="../media/image4.png"/><Relationship Id="rId15" Type="http://schemas.openxmlformats.org/officeDocument/2006/relationships/oleObject" Target="../embeddings/oleObject1.bin"/><Relationship Id="rId14" Type="http://schemas.openxmlformats.org/officeDocument/2006/relationships/image" Target="../media/image3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8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9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1033" name="Picture 7" descr="图片7副本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5725" y="85725"/>
            <a:ext cx="8972550" cy="668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" name="Picture 8" descr="图片4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11188" y="476250"/>
            <a:ext cx="755650" cy="57308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026" name="Object 11"/>
          <p:cNvGraphicFramePr/>
          <p:nvPr userDrawn="1"/>
        </p:nvGraphicFramePr>
        <p:xfrm>
          <a:off x="7092950" y="5280025"/>
          <a:ext cx="1868488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5" imgW="2755900" imgH="2044700" progId="Photoshop.Image.7">
                  <p:embed/>
                </p:oleObj>
              </mc:Choice>
              <mc:Fallback>
                <p:oleObj name="" r:id="rId15" imgW="2755900" imgH="2044700" progId="Photoshop.Image.7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92950" y="5280025"/>
                        <a:ext cx="1868488" cy="1385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jpe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NULL" TargetMode="Externa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NULL" TargetMode="Externa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9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wmf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05" name="文本框 104"/>
          <p:cNvSpPr txBox="1"/>
          <p:nvPr/>
        </p:nvSpPr>
        <p:spPr>
          <a:xfrm>
            <a:off x="195580" y="296545"/>
            <a:ext cx="8753475" cy="61239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609600" indent="-609600" algn="l"/>
            <a:r>
              <a:rPr lang="en-US" alt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                            </a:t>
            </a:r>
            <a:r>
              <a:rPr lang="zh-CN" sz="3200" b="1">
                <a:solidFill>
                  <a:srgbClr val="000000"/>
                </a:solidFill>
                <a:ea typeface="宋体" panose="02010600030101010101" pitchFamily="2" charset="-122"/>
              </a:rPr>
              <a:t>第三章</a:t>
            </a:r>
            <a:r>
              <a:rPr lang="en-US" sz="32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sz="3200" b="1">
                <a:solidFill>
                  <a:srgbClr val="000000"/>
                </a:solidFill>
                <a:ea typeface="宋体" panose="02010600030101010101" pitchFamily="2" charset="-122"/>
              </a:rPr>
              <a:t>世界的居民</a:t>
            </a:r>
            <a:endParaRPr lang="zh-CN" sz="3200" b="1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609600" indent="-609600" algn="l"/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【课程标准】</a:t>
            </a:r>
            <a:r>
              <a:rPr lang="en-US" sz="2400">
                <a:solidFill>
                  <a:srgbClr val="000000"/>
                </a:solidFill>
                <a:latin typeface="宋体" panose="02010600030101010101" pitchFamily="2" charset="-122"/>
              </a:rPr>
              <a:t>1</a:t>
            </a: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.人口与人种　●运用地图、资料，说出世界人口增长和分布的特点。 　●举例说明人口问题对环境及社会、经济的影响。　●说出世界三大人种的特点，并在地图上指出三大人种的主要分布地区。</a:t>
            </a:r>
            <a:endParaRPr lang="zh-CN" sz="240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609600" indent="-609600" algn="l"/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      2. 语言和宗教　●运用地图说出汉语、英语、法语、俄语、西班牙语、阿拉伯语的主要分布地区。 　●说出世界三大宗教及其主要分布地区，举例说出不同国家和地区存在着不同的宗教信仰及文化传统。3.聚落　●运用图片描述城市景观和乡村景观的差别。 　●举例说出聚落与自然环境的关系。 </a:t>
            </a: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  ●</a:t>
            </a: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懂得保护世界文化遗产的意义。</a:t>
            </a:r>
            <a:endParaRPr lang="zh-CN" altLang="en-US" sz="2400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6082" name="Text Box 2"/>
          <p:cNvSpPr txBox="1"/>
          <p:nvPr/>
        </p:nvSpPr>
        <p:spPr>
          <a:xfrm>
            <a:off x="395288" y="850900"/>
            <a:ext cx="8424862" cy="5746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</a:pP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    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083" name="Text Box 8"/>
          <p:cNvSpPr txBox="1"/>
          <p:nvPr/>
        </p:nvSpPr>
        <p:spPr>
          <a:xfrm>
            <a:off x="179388" y="4292600"/>
            <a:ext cx="8713787" cy="249555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p>
            <a:pPr marL="342900" indent="-342900">
              <a:lnSpc>
                <a:spcPct val="13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宋体" panose="02010600030101010101" pitchFamily="2" charset="-122"/>
              </a:rPr>
              <a:t>亚洲东部主要是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  </a:t>
            </a:r>
            <a:r>
              <a:rPr lang="zh-CN" altLang="en-US" sz="2400" b="1" dirty="0">
                <a:latin typeface="宋体" panose="02010600030101010101" pitchFamily="2" charset="-122"/>
              </a:rPr>
              <a:t>人种，欧洲分布范围最广的人种是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</a:t>
            </a:r>
            <a:r>
              <a:rPr lang="zh-CN" altLang="en-US" sz="2400" b="1" dirty="0">
                <a:latin typeface="宋体" panose="02010600030101010101" pitchFamily="2" charset="-122"/>
              </a:rPr>
              <a:t>人种，非洲的中部和南部主要是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</a:t>
            </a:r>
            <a:r>
              <a:rPr lang="zh-CN" altLang="en-US" sz="2400" b="1" dirty="0">
                <a:latin typeface="宋体" panose="02010600030101010101" pitchFamily="2" charset="-122"/>
              </a:rPr>
              <a:t>人种。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宋体" panose="02010600030101010101" pitchFamily="2" charset="-122"/>
              </a:rPr>
              <a:t>北冰洋沿岸的因纽特人属于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</a:t>
            </a:r>
            <a:r>
              <a:rPr lang="zh-CN" altLang="en-US" sz="2400" b="1" dirty="0">
                <a:latin typeface="宋体" panose="02010600030101010101" pitchFamily="2" charset="-122"/>
              </a:rPr>
              <a:t>人种，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   美洲大陆的土著居民印第安人属于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</a:t>
            </a:r>
            <a:r>
              <a:rPr lang="zh-CN" altLang="en-US" sz="2400" b="1" dirty="0">
                <a:latin typeface="宋体" panose="02010600030101010101" pitchFamily="2" charset="-122"/>
              </a:rPr>
              <a:t>人种。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3.</a:t>
            </a:r>
            <a:r>
              <a:rPr lang="zh-CN" altLang="en-US" sz="2400" b="1" dirty="0">
                <a:latin typeface="宋体" panose="02010600030101010101" pitchFamily="2" charset="-122"/>
              </a:rPr>
              <a:t>混血种人在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</a:t>
            </a:r>
            <a:r>
              <a:rPr lang="zh-CN" altLang="en-US" sz="2400" b="1" dirty="0">
                <a:latin typeface="宋体" panose="02010600030101010101" pitchFamily="2" charset="-122"/>
              </a:rPr>
              <a:t>洲分布最广。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261123" name="Rectangle 3"/>
          <p:cNvSpPr/>
          <p:nvPr/>
        </p:nvSpPr>
        <p:spPr>
          <a:xfrm>
            <a:off x="3152775" y="4292600"/>
            <a:ext cx="771525" cy="4429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黄色</a:t>
            </a:r>
            <a:endParaRPr lang="zh-CN" altLang="en-US" sz="23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1124" name="Rectangle 4"/>
          <p:cNvSpPr/>
          <p:nvPr/>
        </p:nvSpPr>
        <p:spPr>
          <a:xfrm>
            <a:off x="1042988" y="4797425"/>
            <a:ext cx="771525" cy="4429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白色</a:t>
            </a:r>
            <a:endParaRPr lang="zh-CN" altLang="en-US" sz="23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6086" name="Picture 12" descr="世界人种分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931863"/>
            <a:ext cx="4967288" cy="328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7" name="矩形 10"/>
          <p:cNvSpPr/>
          <p:nvPr/>
        </p:nvSpPr>
        <p:spPr>
          <a:xfrm>
            <a:off x="179705" y="711200"/>
            <a:ext cx="30333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zh-CN" sz="1800" b="1" dirty="0">
                <a:solidFill>
                  <a:schemeClr val="accent2"/>
                </a:solidFill>
                <a:latin typeface="华文隶书" pitchFamily="2" charset="-122"/>
                <a:ea typeface="华文隶书" pitchFamily="2" charset="-122"/>
              </a:rPr>
              <a:t>世界三大人种及分布</a:t>
            </a:r>
            <a:endParaRPr lang="zh-CN" altLang="zh-CN" sz="1800" b="1" dirty="0">
              <a:solidFill>
                <a:schemeClr val="accent2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6321425" y="4786313"/>
            <a:ext cx="773113" cy="4460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黑色</a:t>
            </a:r>
            <a:endParaRPr lang="zh-CN" altLang="en-US" sz="23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Rectangle 3"/>
          <p:cNvSpPr/>
          <p:nvPr/>
        </p:nvSpPr>
        <p:spPr>
          <a:xfrm>
            <a:off x="4376738" y="5291138"/>
            <a:ext cx="771525" cy="441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黄色</a:t>
            </a:r>
            <a:endParaRPr lang="zh-CN" altLang="en-US" sz="23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Rectangle 3"/>
          <p:cNvSpPr/>
          <p:nvPr/>
        </p:nvSpPr>
        <p:spPr>
          <a:xfrm>
            <a:off x="5529263" y="5722938"/>
            <a:ext cx="771525" cy="4429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黄色</a:t>
            </a:r>
            <a:endParaRPr lang="zh-CN" altLang="en-US" sz="23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Rectangle 3"/>
          <p:cNvSpPr/>
          <p:nvPr/>
        </p:nvSpPr>
        <p:spPr>
          <a:xfrm>
            <a:off x="2432050" y="6154738"/>
            <a:ext cx="774700" cy="4460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sz="2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南美</a:t>
            </a:r>
            <a:endParaRPr lang="zh-CN" altLang="en-US" sz="23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58770" y="76835"/>
            <a:ext cx="3836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第二节  世界的人种</a:t>
            </a:r>
            <a:endParaRPr lang="zh-CN" altLang="en-US" sz="24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4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1507" name="Text Box 3" descr="羊皮纸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95288" y="1196975"/>
            <a:ext cx="8497888" cy="1471613"/>
          </a:xfrm>
          <a:prstGeom prst="rect">
            <a:avLst/>
          </a:prstGeom>
          <a:blipFill dpi="0" rotWithShape="0">
            <a:blip r:embed="rId1" cstate="print"/>
            <a:srcRect/>
            <a:tile tx="0" ty="0" sx="100000" sy="100000" flip="none" algn="tl"/>
          </a:blipFill>
          <a:ln w="9525">
            <a:solidFill>
              <a:srgbClr val="FF9900"/>
            </a:solidFill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40000"/>
              </a:lnSpc>
              <a:buClrTx/>
              <a:buSzTx/>
              <a:buFontTx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联合国工作语言</a:t>
            </a:r>
            <a:r>
              <a: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——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汉语、英语、法语、俄语、      </a:t>
            </a:r>
            <a:endParaRPr kumimoji="0" lang="zh-CN" altLang="en-US" sz="32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ct val="140000"/>
              </a:lnSpc>
              <a:buClrTx/>
              <a:buSzTx/>
              <a:buFontTx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                               西班牙语、阿拉伯语</a:t>
            </a:r>
            <a:endParaRPr kumimoji="0" lang="zh-CN" altLang="en-US" sz="32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9" name="Rectangle 5" descr="信纸"/>
          <p:cNvSpPr>
            <a:spLocks noChangeArrowheads="1"/>
          </p:cNvSpPr>
          <p:nvPr/>
        </p:nvSpPr>
        <p:spPr bwMode="auto">
          <a:xfrm>
            <a:off x="221615" y="602615"/>
            <a:ext cx="3265805" cy="5943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华文隶书" pitchFamily="2" charset="-122"/>
                <a:ea typeface="华文隶书" pitchFamily="2" charset="-122"/>
                <a:cs typeface="+mn-cs"/>
              </a:rPr>
              <a:t>一、世界的主要语言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</p:txBody>
      </p:sp>
      <p:pic>
        <p:nvPicPr>
          <p:cNvPr id="6" name="Picture 5" descr="G:\新资源库资料\第一册\第六包\第六章世界的人种、语言和宗教\世界语言分布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38" y="2636838"/>
            <a:ext cx="5976937" cy="3970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4" descr="羊皮纸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95288" y="2781300"/>
            <a:ext cx="2447925" cy="1570038"/>
          </a:xfrm>
          <a:prstGeom prst="rect">
            <a:avLst/>
          </a:prstGeom>
          <a:blipFill dpi="0" rotWithShape="0">
            <a:blip r:embed="rId1" cstate="print"/>
            <a:srcRect/>
            <a:tile tx="0" ty="0" sx="100000" sy="100000" flip="none" algn="tl"/>
          </a:blipFill>
          <a:ln w="9525">
            <a:solidFill>
              <a:srgbClr val="FF9900"/>
            </a:solidFill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世界上，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使用汉语的人数最多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3200" b="1" kern="1200" cap="none" spc="0" normalizeH="0" baseline="0" noProof="0" dirty="0">
              <a:effectLst>
                <a:outerShdw blurRad="38100" dist="38100" dir="2700000" algn="tl">
                  <a:srgbClr val="FFFFFF"/>
                </a:outerShdw>
              </a:effectLst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 Box 4" descr="羊皮纸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23850" y="4508500"/>
            <a:ext cx="2447925" cy="2062163"/>
          </a:xfrm>
          <a:prstGeom prst="rect">
            <a:avLst/>
          </a:prstGeom>
          <a:blipFill dpi="0" rotWithShape="0">
            <a:blip r:embed="rId1" cstate="print"/>
            <a:srcRect/>
            <a:tile tx="0" ty="0" sx="100000" sy="100000" flip="none" algn="tl"/>
          </a:blipFill>
          <a:ln w="9525">
            <a:solidFill>
              <a:srgbClr val="FF9900"/>
            </a:solidFill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世界上，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使用范围最广的语言是英语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3200" b="1" kern="1200" cap="none" spc="0" normalizeH="0" baseline="0" noProof="0" dirty="0">
              <a:effectLst>
                <a:outerShdw blurRad="38100" dist="38100" dir="2700000" algn="tl">
                  <a:srgbClr val="FFFFFF"/>
                </a:outerShdw>
              </a:effectLst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58770" y="76835"/>
            <a:ext cx="4502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第二节  世界的语言和宗教</a:t>
            </a:r>
            <a:endParaRPr lang="zh-CN" altLang="en-US" sz="28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  <p:bldP spid="21509" grpId="0" bldLvl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Box 7"/>
          <p:cNvSpPr txBox="1"/>
          <p:nvPr/>
        </p:nvSpPr>
        <p:spPr>
          <a:xfrm>
            <a:off x="668655" y="688340"/>
            <a:ext cx="36366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世界的语言及分布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1057275" y="1543050"/>
          <a:ext cx="7383145" cy="3965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5630"/>
                <a:gridCol w="5517515"/>
              </a:tblGrid>
              <a:tr h="6096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联合国六种工作语</a:t>
                      </a: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言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分布地区及特点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汉语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和海外的华人和华侨；汉语是世界上使用人数最多的语言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80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英语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、美国、澳大利亚、印度、菲律宾；英语是世界上使用范围最广的语言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法语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法国、比利时、瑞士、加拿大及非洲的一些国家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181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俄语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和前苏联的各加盟共和国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西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班牙语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及拉丁美洲多数国家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阿拉伯语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____</a:t>
                      </a:r>
                      <a:r>
                        <a:rPr lang="en-US" altLang="zh-CN" sz="24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地区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4984" name="文本框 254983"/>
          <p:cNvSpPr txBox="1"/>
          <p:nvPr/>
        </p:nvSpPr>
        <p:spPr>
          <a:xfrm>
            <a:off x="427355" y="5991860"/>
            <a:ext cx="8642985" cy="55435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  <a:r>
              <a:rPr lang="zh-CN" altLang="en-US" sz="2000" b="1" u="sng" dirty="0">
                <a:latin typeface="楷体_GB2312" pitchFamily="49" charset="-122"/>
                <a:ea typeface="楷体_GB2312" pitchFamily="49" charset="-122"/>
              </a:rPr>
              <a:t>巴西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属于拉丁美洲，但其通用语言是</a:t>
            </a:r>
            <a:r>
              <a:rPr lang="zh-CN" altLang="en-US" sz="2000" b="1" u="sng" dirty="0">
                <a:latin typeface="楷体_GB2312" pitchFamily="49" charset="-122"/>
                <a:ea typeface="楷体_GB2312" pitchFamily="49" charset="-122"/>
              </a:rPr>
              <a:t>葡萄牙语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，不是西班牙语。 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14955" y="2224405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u="sng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  <a:sym typeface="+mn-ea"/>
              </a:rPr>
              <a:t>中国</a:t>
            </a:r>
            <a:endParaRPr lang="zh-CN" altLang="en-US" sz="2400" u="sng">
              <a:solidFill>
                <a:srgbClr val="FF0000"/>
              </a:solidFill>
              <a:latin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8290" y="2989580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u="sng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  <a:sym typeface="+mn-ea"/>
              </a:rPr>
              <a:t>英国</a:t>
            </a:r>
            <a:endParaRPr lang="zh-CN" altLang="en-US" sz="2400" u="sng">
              <a:solidFill>
                <a:srgbClr val="FF0000"/>
              </a:solidFill>
              <a:latin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28290" y="464312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u="sng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  <a:sym typeface="+mn-ea"/>
              </a:rPr>
              <a:t>俄罗斯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28290" y="520954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u="sng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  <a:sym typeface="+mn-ea"/>
              </a:rPr>
              <a:t>西班牙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79420" y="5623560"/>
            <a:ext cx="1325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u="sng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  <a:sym typeface="+mn-ea"/>
              </a:rPr>
              <a:t>西亚和北非</a:t>
            </a:r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4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4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54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84" grpId="0"/>
      <p:bldP spid="2" grpId="0"/>
      <p:bldP spid="3" grpId="0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8130" name="Rectangle 2"/>
          <p:cNvSpPr>
            <a:spLocks noGrp="1"/>
          </p:cNvSpPr>
          <p:nvPr>
            <p:ph type="title" idx="4294967295"/>
          </p:nvPr>
        </p:nvSpPr>
        <p:spPr>
          <a:xfrm>
            <a:off x="1676400" y="438150"/>
            <a:ext cx="4114800" cy="91440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5400" dirty="0">
                <a:ea typeface="隶书" pitchFamily="49" charset="-122"/>
              </a:rPr>
              <a:t>三大宗教</a:t>
            </a:r>
            <a:endParaRPr lang="zh-CN" altLang="en-US" sz="5400" dirty="0">
              <a:ea typeface="隶书" pitchFamily="49" charset="-122"/>
            </a:endParaRPr>
          </a:p>
        </p:txBody>
      </p:sp>
      <p:pic>
        <p:nvPicPr>
          <p:cNvPr id="48131" name="Picture 3" descr="C:\WINDOWS\Desktop\多媒体素材\图片\地理图片\三大宗教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2" name="Text Box 4"/>
          <p:cNvSpPr txBox="1"/>
          <p:nvPr/>
        </p:nvSpPr>
        <p:spPr>
          <a:xfrm>
            <a:off x="2438400" y="533400"/>
            <a:ext cx="4343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8133" name="Text Box 5">
            <a:hlinkClick r:id="" action="ppaction://noaction"/>
          </p:cNvPr>
          <p:cNvSpPr txBox="1"/>
          <p:nvPr/>
        </p:nvSpPr>
        <p:spPr>
          <a:xfrm>
            <a:off x="2438400" y="381000"/>
            <a:ext cx="4343400" cy="2705100"/>
          </a:xfrm>
          <a:prstGeom prst="rect">
            <a:avLst/>
          </a:prstGeom>
          <a:noFill/>
          <a:ln w="57150" cap="flat" cmpd="thinThick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8134" name="WordArt 6"/>
          <p:cNvSpPr>
            <a:spLocks noTextEdit="1"/>
          </p:cNvSpPr>
          <p:nvPr/>
        </p:nvSpPr>
        <p:spPr>
          <a:xfrm>
            <a:off x="5029200" y="685800"/>
            <a:ext cx="1371600" cy="700088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79139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基督教</a:t>
            </a:r>
            <a:endParaRPr lang="zh-CN" altLang="en-US" sz="3600">
              <a:gradFill rotWithShape="1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135" name="WordArt 7"/>
          <p:cNvSpPr>
            <a:spLocks noTextEdit="1"/>
          </p:cNvSpPr>
          <p:nvPr/>
        </p:nvSpPr>
        <p:spPr>
          <a:xfrm>
            <a:off x="152400" y="3886200"/>
            <a:ext cx="1371600" cy="700088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70977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伊斯兰教</a:t>
            </a:r>
            <a:endParaRPr lang="zh-CN" altLang="en-US" sz="3600">
              <a:gradFill rotWithShape="1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136" name="WordArt 8"/>
          <p:cNvSpPr>
            <a:spLocks noTextEdit="1"/>
          </p:cNvSpPr>
          <p:nvPr/>
        </p:nvSpPr>
        <p:spPr>
          <a:xfrm>
            <a:off x="5638800" y="3687763"/>
            <a:ext cx="1371600" cy="5334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3222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 eaLnBrk="0" hangingPunct="0"/>
            <a:r>
              <a:rPr lang="zh-CN" altLang="en-US" sz="3600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佛教</a:t>
            </a:r>
            <a:endParaRPr lang="zh-CN" altLang="en-US" sz="3600">
              <a:gradFill rotWithShape="1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137" name="Text Box 9">
            <a:hlinkClick r:id="" action="ppaction://noaction"/>
          </p:cNvPr>
          <p:cNvSpPr txBox="1"/>
          <p:nvPr/>
        </p:nvSpPr>
        <p:spPr>
          <a:xfrm>
            <a:off x="-36512" y="3382963"/>
            <a:ext cx="4419600" cy="3070225"/>
          </a:xfrm>
          <a:prstGeom prst="rect">
            <a:avLst/>
          </a:prstGeom>
          <a:noFill/>
          <a:ln w="57150" cap="flat" cmpd="thinThick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8138" name="Text Box 10">
            <a:hlinkClick r:id="" action="ppaction://noaction"/>
          </p:cNvPr>
          <p:cNvSpPr txBox="1"/>
          <p:nvPr/>
        </p:nvSpPr>
        <p:spPr>
          <a:xfrm>
            <a:off x="4724400" y="3357563"/>
            <a:ext cx="4419600" cy="3070225"/>
          </a:xfrm>
          <a:prstGeom prst="rect">
            <a:avLst/>
          </a:prstGeom>
          <a:noFill/>
          <a:ln w="57150" cap="flat" cmpd="thinThick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51" name="WordArt 11"/>
          <p:cNvSpPr>
            <a:spLocks noChangeArrowheads="1" noChangeShapeType="1" noTextEdit="1"/>
          </p:cNvSpPr>
          <p:nvPr/>
        </p:nvSpPr>
        <p:spPr bwMode="auto">
          <a:xfrm>
            <a:off x="0" y="990600"/>
            <a:ext cx="3609975" cy="790575"/>
          </a:xfrm>
          <a:prstGeom prst="rect">
            <a:avLst/>
          </a:prstGeom>
        </p:spPr>
        <p:txBody>
          <a:bodyPr wrap="none" numCol="1" fromWordArt="1">
            <a:prstTxWarp prst="textDeflate">
              <a:avLst>
                <a:gd name="adj" fmla="val 16264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教徒最多</a:t>
            </a:r>
            <a:r>
              <a:rPr kumimoji="0" lang="en-US" altLang="zh-CN" sz="20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流传最广的是哪一个</a:t>
            </a:r>
            <a:r>
              <a:rPr kumimoji="0" lang="en-US" altLang="zh-CN" sz="20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?</a:t>
            </a:r>
            <a:endParaRPr kumimoji="0" lang="zh-CN" altLang="en-US" sz="2000" b="0" i="0" u="none" strike="noStrike" kern="10" cap="none" spc="0" normalizeH="0" baseline="0" noProof="0" dirty="0">
              <a:ln w="9525">
                <a:solidFill>
                  <a:srgbClr val="000000"/>
                </a:solidFill>
                <a:round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9154" name="Picture 1073" descr="世界宗教分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" name="直接箭头连接符 3"/>
          <p:cNvCxnSpPr/>
          <p:nvPr/>
        </p:nvCxnSpPr>
        <p:spPr>
          <a:xfrm rot="-5400000" flipH="1">
            <a:off x="611188" y="3500438"/>
            <a:ext cx="4464050" cy="1152525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headEnd type="none" w="sm" len="sm"/>
            <a:tailEnd type="arrow" w="med" len="med"/>
          </a:ln>
        </p:spPr>
      </p:cxnSp>
      <p:pic>
        <p:nvPicPr>
          <p:cNvPr id="10" name="Picture 72" descr="清真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3141663"/>
            <a:ext cx="2413000" cy="287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25413" y="3111500"/>
            <a:ext cx="1701800" cy="830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清真寺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伊斯兰教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-5400000" flipH="1">
            <a:off x="-323850" y="3429000"/>
            <a:ext cx="5256213" cy="792163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headEnd type="none" w="sm" len="sm"/>
            <a:tailEnd type="arrow" w="med" len="med"/>
          </a:ln>
        </p:spPr>
      </p:cxnSp>
      <p:pic>
        <p:nvPicPr>
          <p:cNvPr id="14" name="Picture 20" descr="意大利米兰大教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025" y="-26987"/>
            <a:ext cx="1692275" cy="2160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323850" y="-26987"/>
            <a:ext cx="1390650" cy="830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教堂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基督教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rot="-5400000" flipH="1">
            <a:off x="1547813" y="3644900"/>
            <a:ext cx="4535487" cy="792163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headEnd type="none" w="sm" len="sm"/>
            <a:tailEnd type="arrow" w="med" len="med"/>
          </a:ln>
        </p:spPr>
      </p:cxnSp>
      <p:pic>
        <p:nvPicPr>
          <p:cNvPr id="21" name="Picture 10" descr="G:\新资源库资料\第一册\第六包\第六章世界的人种、语言和宗教\少林寺山门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638" y="404813"/>
            <a:ext cx="3816350" cy="295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5064125" y="2708275"/>
            <a:ext cx="2708275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000" b="1" dirty="0">
                <a:solidFill>
                  <a:srgbClr val="FF0000"/>
                </a:solidFill>
                <a:latin typeface="Arial" panose="020B0604020202020204" pitchFamily="34" charset="0"/>
              </a:rPr>
              <a:t>寺庙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zh-CN" altLang="en-US" sz="4000" b="1" dirty="0">
                <a:solidFill>
                  <a:srgbClr val="FF0000"/>
                </a:solidFill>
                <a:latin typeface="Arial" panose="020B0604020202020204" pitchFamily="34" charset="0"/>
              </a:rPr>
              <a:t>佛教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TextBox 7"/>
          <p:cNvSpPr txBox="1"/>
          <p:nvPr/>
        </p:nvSpPr>
        <p:spPr>
          <a:xfrm>
            <a:off x="957263" y="642938"/>
            <a:ext cx="322262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世界的宗教及分布 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47700" y="1692275"/>
          <a:ext cx="8101013" cy="4057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9270"/>
                <a:gridCol w="2117725"/>
                <a:gridCol w="2179320"/>
                <a:gridCol w="2024380"/>
              </a:tblGrid>
              <a:tr h="3048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宗教</a:t>
                      </a:r>
                      <a:endParaRPr lang="zh-CN" altLang="en-US" sz="20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基督教</a:t>
                      </a: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伊斯兰教</a:t>
                      </a: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佛教</a:t>
                      </a: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16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发源地</a:t>
                      </a:r>
                      <a:endParaRPr lang="zh-CN" altLang="en-US" sz="20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巴勒斯坦地区</a:t>
                      </a: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沙特阿拉伯</a:t>
                      </a: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古印度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endParaRPr lang="zh-CN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8394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主要分布地区</a:t>
                      </a:r>
                      <a:endParaRPr lang="zh-CN" altLang="en-US" sz="20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欧洲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、北美洲、南美洲及大洋洲</a:t>
                      </a:r>
                      <a:endParaRPr lang="zh-CN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亚洲的西部和东南部、非洲北部和东部</a:t>
                      </a: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东亚</a:t>
                      </a:r>
                      <a:r>
                        <a:rPr lang="en-US" altLang="zh-CN" sz="20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、东南亚和南亚的斯里兰卡</a:t>
                      </a:r>
                      <a:endParaRPr lang="zh-CN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宗教建筑</a:t>
                      </a:r>
                      <a:endParaRPr lang="zh-CN" altLang="en-US" sz="20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None/>
                      </a:pP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None/>
                      </a:pP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None/>
                      </a:pP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None/>
                      </a:pP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 </a:t>
                      </a: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MingLiU_HKSCS" panose="02020500000000000000" pitchFamily="18" charset="-12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经典</a:t>
                      </a:r>
                      <a:endParaRPr lang="zh-CN" altLang="en-US" sz="20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0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《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圣经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》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endParaRPr lang="zh-CN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《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古兰经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》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endParaRPr lang="zh-CN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金刚经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》</a:t>
                      </a:r>
                      <a:endParaRPr lang="zh-CN" alt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250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8913" y="3900488"/>
            <a:ext cx="1298575" cy="1173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51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3773488"/>
            <a:ext cx="1423988" cy="1300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5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00" y="3773488"/>
            <a:ext cx="1282700" cy="1289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4" name="Picture 1073" descr="世界宗教分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980" y="64770"/>
            <a:ext cx="2170430" cy="16275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34148" name="Text Box 4"/>
          <p:cNvSpPr txBox="1"/>
          <p:nvPr/>
        </p:nvSpPr>
        <p:spPr>
          <a:xfrm>
            <a:off x="807403" y="643573"/>
            <a:ext cx="71278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folHlink"/>
              </a:buClr>
              <a:buSzPct val="85000"/>
            </a:pPr>
            <a:r>
              <a:rPr lang="zh-CN" altLang="en-US" sz="2400" b="1" dirty="0">
                <a:latin typeface="Arial" panose="020B0604020202020204" pitchFamily="34" charset="0"/>
              </a:rPr>
              <a:t>一、聚落的主要形式包括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城市  和  乡村</a:t>
            </a:r>
            <a:r>
              <a:rPr lang="zh-CN" altLang="en-US" sz="2400" b="1" dirty="0">
                <a:latin typeface="Arial" panose="020B0604020202020204" pitchFamily="34" charset="0"/>
              </a:rPr>
              <a:t>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10" name="Text Box 16"/>
          <p:cNvSpPr txBox="1"/>
          <p:nvPr/>
        </p:nvSpPr>
        <p:spPr>
          <a:xfrm>
            <a:off x="900113" y="3860800"/>
            <a:ext cx="3070225" cy="52387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</a:rPr>
              <a:t>建筑物：集中、高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11" name="Text Box 16"/>
          <p:cNvSpPr txBox="1"/>
          <p:nvPr/>
        </p:nvSpPr>
        <p:spPr>
          <a:xfrm>
            <a:off x="5391150" y="3860800"/>
            <a:ext cx="3068638" cy="52387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</a:rPr>
              <a:t>建筑物：分散、矮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pic>
        <p:nvPicPr>
          <p:cNvPr id="50181" name="Picture 11" descr="c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3" y="1125538"/>
            <a:ext cx="3638550" cy="2735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2" name="Picture 8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388" y="1125538"/>
            <a:ext cx="3471862" cy="2735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ext Box 16"/>
          <p:cNvSpPr txBox="1"/>
          <p:nvPr/>
        </p:nvSpPr>
        <p:spPr>
          <a:xfrm>
            <a:off x="1287463" y="4365625"/>
            <a:ext cx="1989137" cy="522288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</a:rPr>
              <a:t>道路：密集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258888" y="4868863"/>
            <a:ext cx="1989137" cy="52387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</a:rPr>
              <a:t>人口：稠密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18" name="Text Box 16"/>
          <p:cNvSpPr txBox="1"/>
          <p:nvPr/>
        </p:nvSpPr>
        <p:spPr>
          <a:xfrm>
            <a:off x="5795963" y="4365625"/>
            <a:ext cx="1987550" cy="522288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</a:rPr>
              <a:t>道路：稀少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19" name="Text Box 16"/>
          <p:cNvSpPr txBox="1"/>
          <p:nvPr/>
        </p:nvSpPr>
        <p:spPr>
          <a:xfrm>
            <a:off x="5795963" y="4868863"/>
            <a:ext cx="1987550" cy="52387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</a:rPr>
              <a:t>人口：稀疏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10241" name="TextBox 7"/>
          <p:cNvSpPr txBox="1"/>
          <p:nvPr/>
        </p:nvSpPr>
        <p:spPr>
          <a:xfrm>
            <a:off x="3247708" y="60325"/>
            <a:ext cx="385953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第四节 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世界的聚落  </a:t>
            </a:r>
            <a:endParaRPr lang="zh-CN" altLang="en-US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3695" y="5993130"/>
            <a:ext cx="87528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二、分布：乡村民居大多依山傍水，沿河流、山麓或公路分布。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8" grpId="0"/>
      <p:bldP spid="10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32"/>
          <p:cNvSpPr/>
          <p:nvPr/>
        </p:nvSpPr>
        <p:spPr>
          <a:xfrm>
            <a:off x="920750" y="623888"/>
            <a:ext cx="7532688" cy="41846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三、民居与自然环境的关系</a:t>
            </a:r>
            <a:endParaRPr lang="zh-CN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1190625" y="1257300"/>
          <a:ext cx="7262813" cy="529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905"/>
                <a:gridCol w="2817495"/>
                <a:gridCol w="2538095"/>
              </a:tblGrid>
              <a:tr h="31623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zh-CN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民居建筑风格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当地气候特点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80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寒冷地区民居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窗小、墙体厚实、屋顶大多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高耸</a:t>
                      </a:r>
                      <a:r>
                        <a:rPr lang="en-US" altLang="zh-CN" sz="24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严寒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endParaRPr lang="zh-CN" altLang="en-US" sz="24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869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湿热地区民居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窗大、墙体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altLang="zh-CN" sz="24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单薄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、屋顶大多坡度大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高温多雨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80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北非的平顶屋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窗小、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墙厚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、屋顶大多为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平顶</a:t>
                      </a:r>
                      <a:r>
                        <a:rPr lang="en-US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__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干旱、气温日变化大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0">
                <a:tc gridSpan="3"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MingLiU_HKSCS" panose="02020500000000000000" pitchFamily="18" charset="-120"/>
                        </a:rPr>
                        <a:t> </a:t>
                      </a: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MingLiU_HKSCS" panose="02020500000000000000" pitchFamily="18" charset="-120"/>
                      </a:endParaRPr>
                    </a:p>
                    <a:p>
                      <a:pPr marL="0" indent="0" algn="ctr">
                        <a:buNone/>
                      </a:pP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MingLiU_HKSCS" panose="02020500000000000000" pitchFamily="18" charset="-12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29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288" y="4775200"/>
            <a:ext cx="7075487" cy="1081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1202" name="Rectangle 2"/>
          <p:cNvSpPr>
            <a:spLocks noGrp="1" noRot="1"/>
          </p:cNvSpPr>
          <p:nvPr>
            <p:ph type="body" sz="half" idx="4294967295"/>
          </p:nvPr>
        </p:nvSpPr>
        <p:spPr>
          <a:xfrm>
            <a:off x="215900" y="1125538"/>
            <a:ext cx="8820150" cy="1871662"/>
          </a:xfrm>
        </p:spPr>
        <p:txBody>
          <a:bodyPr vert="horz" wrap="square" lIns="91440" tIns="45720" rIns="91440" bIns="45720" anchor="t"/>
          <a:lstStyle>
            <a:lvl1pPr lvl="0">
              <a:buClrTx/>
              <a:buSzTx/>
              <a:buFontTx/>
              <a:defRPr sz="2800"/>
            </a:lvl1pPr>
            <a:lvl2pPr lvl="1">
              <a:buClrTx/>
              <a:buSzTx/>
              <a:buFontTx/>
              <a:defRPr sz="2400"/>
            </a:lvl2pPr>
            <a:lvl3pPr lvl="2">
              <a:buClrTx/>
              <a:buSzTx/>
              <a:buFontTx/>
              <a:defRPr sz="2000"/>
            </a:lvl3pPr>
            <a:lvl4pPr lvl="3">
              <a:buClrTx/>
              <a:buSzTx/>
              <a:buFontTx/>
              <a:defRPr sz="1800"/>
            </a:lvl4pPr>
            <a:lvl5pPr lvl="4">
              <a:buClrTx/>
              <a:buSzTx/>
              <a:buFontTx/>
              <a:defRPr sz="1800"/>
            </a:lvl5pPr>
          </a:lstStyle>
          <a:p>
            <a:pPr lvl="0" eaLnBrk="1" hangingPunct="1">
              <a:lnSpc>
                <a:spcPct val="90000"/>
              </a:lnSpc>
            </a:pPr>
            <a:r>
              <a:rPr lang="en-US" altLang="zh-CN" sz="4000" u="sng" dirty="0"/>
              <a:t>  </a:t>
            </a:r>
            <a:r>
              <a:rPr lang="en-US" altLang="zh-CN" sz="4000" b="1" u="sng" dirty="0">
                <a:solidFill>
                  <a:srgbClr val="FF0000"/>
                </a:solidFill>
              </a:rPr>
              <a:t>     </a:t>
            </a:r>
            <a:r>
              <a:rPr lang="zh-CN" altLang="en-US" sz="4000" b="1" dirty="0">
                <a:solidFill>
                  <a:srgbClr val="FF0000"/>
                </a:solidFill>
              </a:rPr>
              <a:t>地区</a:t>
            </a:r>
            <a:r>
              <a:rPr lang="zh-CN" altLang="en-US" sz="4000" b="1" dirty="0"/>
              <a:t>的民居墙体厚实，屋内建有壁炉或火炕，窗户比较小，有的窗户还装上双层玻璃。在冬天积雪较多的地方，屋顶大多高耸。   </a:t>
            </a:r>
            <a:endParaRPr lang="zh-CN" altLang="en-US" sz="4000" b="1" dirty="0"/>
          </a:p>
          <a:p>
            <a:pPr lvl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4000" dirty="0"/>
              <a:t>     </a:t>
            </a:r>
            <a:endParaRPr lang="zh-CN" altLang="en-US" sz="4000" dirty="0"/>
          </a:p>
        </p:txBody>
      </p:sp>
      <p:sp>
        <p:nvSpPr>
          <p:cNvPr id="141315" name="Rectangle 3"/>
          <p:cNvSpPr/>
          <p:nvPr/>
        </p:nvSpPr>
        <p:spPr>
          <a:xfrm>
            <a:off x="250825" y="3611563"/>
            <a:ext cx="2592388" cy="10414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</a:pPr>
            <a:r>
              <a:rPr lang="zh-CN" altLang="en-US" sz="2800" b="1" dirty="0">
                <a:latin typeface="Arial" panose="020B0604020202020204" pitchFamily="34" charset="0"/>
              </a:rPr>
              <a:t>抵御寒风，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</a:pPr>
            <a:r>
              <a:rPr lang="zh-CN" altLang="en-US" sz="2800" b="1" dirty="0">
                <a:latin typeface="Arial" panose="020B0604020202020204" pitchFamily="34" charset="0"/>
              </a:rPr>
              <a:t>保持屋内暖和。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pic>
        <p:nvPicPr>
          <p:cNvPr id="51204" name="Picture 4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363" y="3573463"/>
            <a:ext cx="3960812" cy="30226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4427538" y="1700213"/>
            <a:ext cx="424815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" name="直接连接符 9"/>
          <p:cNvCxnSpPr/>
          <p:nvPr/>
        </p:nvCxnSpPr>
        <p:spPr>
          <a:xfrm>
            <a:off x="612775" y="2276475"/>
            <a:ext cx="8135938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/>
        </p:nvCxnSpPr>
        <p:spPr>
          <a:xfrm>
            <a:off x="611188" y="2781300"/>
            <a:ext cx="403225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" name="矩形 14"/>
          <p:cNvSpPr/>
          <p:nvPr/>
        </p:nvSpPr>
        <p:spPr>
          <a:xfrm>
            <a:off x="2195513" y="4724400"/>
            <a:ext cx="2736850" cy="67786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latin typeface="Arial" panose="020B0604020202020204" pitchFamily="34" charset="0"/>
              </a:rPr>
              <a:t>高耸的屋顶，不易积雪，</a:t>
            </a:r>
            <a:endParaRPr lang="zh-CN" altLang="en-US" b="1" dirty="0">
              <a:latin typeface="Arial" panose="020B0604020202020204" pitchFamily="34" charset="0"/>
            </a:endParaRPr>
          </a:p>
          <a:p>
            <a:r>
              <a:rPr lang="zh-CN" altLang="en-US" b="1" dirty="0">
                <a:latin typeface="Arial" panose="020B0604020202020204" pitchFamily="34" charset="0"/>
              </a:rPr>
              <a:t>保护建筑物。</a:t>
            </a:r>
            <a:r>
              <a:rPr lang="zh-CN" altLang="en-US" sz="2000" b="1" dirty="0">
                <a:latin typeface="Arial" panose="020B0604020202020204" pitchFamily="34" charset="0"/>
              </a:rPr>
              <a:t> 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323850" y="2852738"/>
            <a:ext cx="360363" cy="720725"/>
          </a:xfrm>
          <a:prstGeom prst="downArrow">
            <a:avLst>
              <a:gd name="adj1" fmla="val 50000"/>
              <a:gd name="adj2" fmla="val 4996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zh-CN" dirty="0">
              <a:latin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268538" y="3357563"/>
            <a:ext cx="3024187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cxnSp>
      <p:sp>
        <p:nvSpPr>
          <p:cNvPr id="25" name="下箭头 24"/>
          <p:cNvSpPr/>
          <p:nvPr/>
        </p:nvSpPr>
        <p:spPr>
          <a:xfrm>
            <a:off x="3563938" y="3429000"/>
            <a:ext cx="431800" cy="1296988"/>
          </a:xfrm>
          <a:prstGeom prst="downArrow">
            <a:avLst>
              <a:gd name="adj1" fmla="val 50000"/>
              <a:gd name="adj2" fmla="val 5006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51212" name="矩形 12"/>
          <p:cNvSpPr/>
          <p:nvPr/>
        </p:nvSpPr>
        <p:spPr>
          <a:xfrm>
            <a:off x="1547813" y="260350"/>
            <a:ext cx="68884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sz="4400" b="1" dirty="0">
                <a:latin typeface="华文隶书" pitchFamily="2" charset="-122"/>
                <a:ea typeface="华文隶书" pitchFamily="2" charset="-122"/>
              </a:rPr>
              <a:t>三、民居与自然环境的关系</a:t>
            </a:r>
            <a:endParaRPr lang="zh-CN" altLang="en-US" sz="4400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9275" y="1065213"/>
            <a:ext cx="1214438" cy="708025"/>
          </a:xfrm>
          <a:prstGeom prst="rect">
            <a:avLst/>
          </a:prstGeom>
          <a:solidFill>
            <a:srgbClr val="FFFF00">
              <a:alpha val="25882"/>
            </a:srgbClr>
          </a:solidFill>
          <a:ln w="9525">
            <a:noFill/>
          </a:ln>
        </p:spPr>
        <p:txBody>
          <a:bodyPr wrap="none">
            <a:spAutoFit/>
          </a:bodyPr>
          <a:p>
            <a:r>
              <a:rPr lang="zh-CN" altLang="en-US" sz="4000" b="1" dirty="0">
                <a:solidFill>
                  <a:srgbClr val="6600CC"/>
                </a:solidFill>
                <a:latin typeface="Arial" panose="020B0604020202020204" pitchFamily="34" charset="0"/>
              </a:rPr>
              <a:t>寒冷</a:t>
            </a:r>
            <a:endParaRPr lang="zh-CN" altLang="en-US" sz="4000" b="1" dirty="0">
              <a:solidFill>
                <a:srgbClr val="6600CC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animBg="1"/>
      <p:bldP spid="15" grpId="0" animBg="1"/>
      <p:bldP spid="16" grpId="0" animBg="1"/>
      <p:bldP spid="25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2226" name="Rectangle 2"/>
          <p:cNvSpPr/>
          <p:nvPr/>
        </p:nvSpPr>
        <p:spPr>
          <a:xfrm>
            <a:off x="468313" y="981075"/>
            <a:ext cx="7991475" cy="1373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latin typeface="Arial" panose="020B0604020202020204" pitchFamily="34" charset="0"/>
              </a:rPr>
              <a:t> </a:t>
            </a:r>
            <a:r>
              <a:rPr lang="en-US" altLang="zh-CN" sz="2800" b="1" u="sng" dirty="0">
                <a:solidFill>
                  <a:srgbClr val="FF0000"/>
                </a:solidFill>
                <a:latin typeface="Arial" panose="020B0604020202020204" pitchFamily="34" charset="0"/>
              </a:rPr>
              <a:t>     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地区</a:t>
            </a:r>
            <a:r>
              <a:rPr lang="zh-CN" altLang="en-US" sz="2800" b="1" dirty="0">
                <a:latin typeface="Arial" panose="020B0604020202020204" pitchFamily="34" charset="0"/>
              </a:rPr>
              <a:t>的民居墙体相对单薄，门窗开得较大，并建有较完善的排水系统。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r>
              <a:rPr lang="zh-CN" altLang="en-US" sz="2800" b="1" dirty="0">
                <a:latin typeface="Arial" panose="020B0604020202020204" pitchFamily="34" charset="0"/>
              </a:rPr>
              <a:t>   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142339" name="Rectangle 3"/>
          <p:cNvSpPr/>
          <p:nvPr/>
        </p:nvSpPr>
        <p:spPr>
          <a:xfrm>
            <a:off x="5653088" y="2852738"/>
            <a:ext cx="2663825" cy="954087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latin typeface="Arial" panose="020B0604020202020204" pitchFamily="34" charset="0"/>
              </a:rPr>
              <a:t> </a:t>
            </a:r>
            <a:r>
              <a:rPr lang="zh-CN" altLang="en-US" sz="2800" b="1" dirty="0">
                <a:latin typeface="Arial" panose="020B0604020202020204" pitchFamily="34" charset="0"/>
              </a:rPr>
              <a:t>利于通风散热，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r>
              <a:rPr lang="zh-CN" altLang="en-US" sz="2800" b="1" dirty="0">
                <a:latin typeface="Arial" panose="020B0604020202020204" pitchFamily="34" charset="0"/>
              </a:rPr>
              <a:t>保持屋内干爽。</a:t>
            </a:r>
            <a:r>
              <a:rPr lang="zh-CN" altLang="en-US" b="1" dirty="0">
                <a:latin typeface="Arial" panose="020B0604020202020204" pitchFamily="34" charset="0"/>
              </a:rPr>
              <a:t> 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  <p:pic>
        <p:nvPicPr>
          <p:cNvPr id="52228" name="Picture 4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2636838"/>
            <a:ext cx="4427537" cy="385286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/>
        </p:nvCxnSpPr>
        <p:spPr>
          <a:xfrm>
            <a:off x="3203575" y="1484313"/>
            <a:ext cx="4681538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9" name="下箭头 8"/>
          <p:cNvSpPr/>
          <p:nvPr/>
        </p:nvSpPr>
        <p:spPr>
          <a:xfrm>
            <a:off x="6804025" y="1557338"/>
            <a:ext cx="431800" cy="1295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zh-CN" dirty="0">
              <a:latin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619250" y="1916113"/>
            <a:ext cx="3024188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cxnSp>
      <p:sp>
        <p:nvSpPr>
          <p:cNvPr id="11" name="Rectangle 3"/>
          <p:cNvSpPr/>
          <p:nvPr/>
        </p:nvSpPr>
        <p:spPr>
          <a:xfrm>
            <a:off x="1476375" y="1989138"/>
            <a:ext cx="3600450" cy="369887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latin typeface="Arial" panose="020B0604020202020204" pitchFamily="34" charset="0"/>
              </a:rPr>
              <a:t> </a:t>
            </a:r>
            <a:r>
              <a:rPr lang="zh-CN" altLang="en-US" b="1" dirty="0">
                <a:latin typeface="Arial" panose="020B0604020202020204" pitchFamily="34" charset="0"/>
              </a:rPr>
              <a:t>雨水多，需要经常排水。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9275" y="981075"/>
            <a:ext cx="803275" cy="461963"/>
          </a:xfrm>
          <a:prstGeom prst="rect">
            <a:avLst/>
          </a:prstGeom>
          <a:solidFill>
            <a:srgbClr val="FFFF00">
              <a:alpha val="25882"/>
            </a:srgbClr>
          </a:solidFill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湿热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nimBg="1"/>
      <p:bldP spid="9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60" name="文本框 6159"/>
          <p:cNvSpPr txBox="1"/>
          <p:nvPr/>
        </p:nvSpPr>
        <p:spPr>
          <a:xfrm>
            <a:off x="351155" y="794385"/>
            <a:ext cx="8441690" cy="1200150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．世界人口的数量与增长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）人口数量：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2011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年世界人口总数突破 </a:t>
            </a:r>
            <a:r>
              <a:rPr lang="zh-CN" altLang="en-US" sz="2400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6162" name="文本框 6161"/>
          <p:cNvSpPr txBox="1"/>
          <p:nvPr/>
        </p:nvSpPr>
        <p:spPr>
          <a:xfrm>
            <a:off x="5458778" y="5914390"/>
            <a:ext cx="1223962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出生率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280" y="1984375"/>
            <a:ext cx="8620125" cy="988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ts val="24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世界人口的增长特点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：1800年以前--</a:t>
            </a:r>
            <a:r>
              <a:rPr lang="en-US" altLang="zh-CN" sz="2400" u="sng" dirty="0" smtClean="0">
                <a:solidFill>
                  <a:srgbClr val="C00000"/>
                </a:solidFill>
                <a:latin typeface="+mn-ea"/>
                <a:ea typeface="+mn-ea"/>
                <a:cs typeface="+mn-ea"/>
                <a:sym typeface="+mn-ea"/>
              </a:rPr>
              <a:t>相当缓慢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；</a:t>
            </a:r>
            <a:endParaRPr lang="en-US" altLang="zh-CN" sz="2400" dirty="0" smtClean="0">
              <a:solidFill>
                <a:srgbClr val="000000"/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                         1800年以后--</a:t>
            </a:r>
            <a:r>
              <a:rPr lang="en-US" altLang="zh-CN" sz="2400" u="sng" dirty="0" smtClean="0">
                <a:solidFill>
                  <a:srgbClr val="C00000"/>
                </a:solidFill>
                <a:latin typeface="+mn-ea"/>
                <a:ea typeface="+mn-ea"/>
                <a:cs typeface="+mn-ea"/>
                <a:sym typeface="+mn-ea"/>
              </a:rPr>
              <a:t>迅速增长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；</a:t>
            </a:r>
            <a:endParaRPr lang="en-US" altLang="zh-CN" sz="2400" dirty="0" smtClean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  <a:p>
            <a:pPr>
              <a:lnSpc>
                <a:spcPts val="22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                        目前--仍以</a:t>
            </a:r>
            <a:r>
              <a:rPr lang="en-US" altLang="zh-CN" sz="2400" u="sng" dirty="0" smtClean="0">
                <a:solidFill>
                  <a:srgbClr val="C00000"/>
                </a:solidFill>
                <a:latin typeface="+mn-ea"/>
                <a:ea typeface="+mn-ea"/>
                <a:cs typeface="+mn-ea"/>
                <a:sym typeface="+mn-ea"/>
              </a:rPr>
              <a:t>较快的速度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持续增长。</a:t>
            </a:r>
            <a:endParaRPr lang="zh-CN" altLang="en-US" sz="2400">
              <a:latin typeface="+mn-ea"/>
              <a:ea typeface="+mn-ea"/>
              <a:cs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3570" y="3004820"/>
            <a:ext cx="4009390" cy="2846705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4770" y="3105785"/>
            <a:ext cx="3357880" cy="2745740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335280" y="5822950"/>
            <a:ext cx="7498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）人口自然增长率：自然增长率＝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______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－死亡率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6427470" y="1435100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70</a:t>
            </a: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亿</a:t>
            </a:r>
            <a:endParaRPr lang="zh-CN" altLang="en-US" sz="2400" dirty="0">
              <a:solidFill>
                <a:srgbClr val="C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27705" y="83185"/>
            <a:ext cx="33502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第三章  世界的居民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  世界的人口</a:t>
            </a:r>
            <a:endParaRPr lang="zh-CN" altLang="en-US" sz="2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16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矩形 10"/>
          <p:cNvSpPr/>
          <p:nvPr/>
        </p:nvSpPr>
        <p:spPr>
          <a:xfrm>
            <a:off x="779780" y="941705"/>
            <a:ext cx="786066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266700"/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四、保护世界文化遗产的措施</a:t>
            </a:r>
            <a:endParaRPr lang="zh-CN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/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1．控制工业污染对历史性建筑物的侵蚀。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/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2．禁止在著名文化遗产周围修建高大的现代化建筑物。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/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3．避免过度旅游活动对文化遗产的破坏等。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" name="文本框 104"/>
          <p:cNvSpPr txBox="1"/>
          <p:nvPr/>
        </p:nvSpPr>
        <p:spPr>
          <a:xfrm>
            <a:off x="274320" y="861695"/>
            <a:ext cx="8816975" cy="46158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740535">
              <a:lnSpc>
                <a:spcPct val="150000"/>
              </a:lnSpc>
            </a:pPr>
            <a:r>
              <a:rPr lang="zh-CN" sz="2800" b="1">
                <a:ea typeface="宋体" panose="02010600030101010101" pitchFamily="2" charset="-122"/>
              </a:rPr>
              <a:t>第五章</a:t>
            </a:r>
            <a:r>
              <a:rPr lang="en-US" sz="2800" b="1">
                <a:latin typeface="宋体" panose="02010600030101010101" pitchFamily="2" charset="-122"/>
              </a:rPr>
              <a:t>  </a:t>
            </a:r>
            <a:r>
              <a:rPr lang="zh-CN" sz="2800" b="1">
                <a:ea typeface="宋体" panose="02010600030101010101" pitchFamily="2" charset="-122"/>
              </a:rPr>
              <a:t>世界的发展差异</a:t>
            </a:r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【课程标准】1. 发展中国家与发达国家</a:t>
            </a:r>
            <a:r>
              <a:rPr lang="en-US" sz="240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●运用数据和实例，说出发展中国家和发达国家发展水平的差异。　                                                                                               ●知道发展中国家与发达国家的地区分布特点。</a:t>
            </a:r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2. 国际合作</a:t>
            </a: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●用实例说明加强国际合作的重要性。 ●说出联合国等国际组织在国际合作中的作用。</a:t>
            </a:r>
            <a:endParaRPr lang="zh-CN" altLang="en-US" sz="2400"/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5" name="文本框 151554"/>
          <p:cNvSpPr txBox="1"/>
          <p:nvPr/>
        </p:nvSpPr>
        <p:spPr>
          <a:xfrm>
            <a:off x="825500" y="1484313"/>
            <a:ext cx="8318500" cy="47428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 dirty="0">
                <a:latin typeface="宋体" panose="02010600030101010101" pitchFamily="2" charset="-122"/>
              </a:rPr>
              <a:t>①</a:t>
            </a:r>
            <a:r>
              <a:rPr lang="zh-CN" altLang="en-US" sz="2400" b="1" dirty="0">
                <a:latin typeface="宋体" panose="02010600030101010101" pitchFamily="2" charset="-122"/>
              </a:rPr>
              <a:t>经济发展水平划分：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发展中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国家和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发达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国家。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ct val="3000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②</a:t>
            </a:r>
            <a:r>
              <a:rPr lang="zh-CN" altLang="en-US" sz="2400" b="1" dirty="0">
                <a:latin typeface="宋体" panose="02010600030101010101" pitchFamily="2" charset="-122"/>
              </a:rPr>
              <a:t>陆地面积划分：世界上最大的国家是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俄罗斯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世界上最小的国家是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梵蒂冈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中国陆地面积位居世界第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 三 </a:t>
            </a:r>
            <a:r>
              <a:rPr lang="zh-CN" altLang="en-US" sz="2400" b="1" dirty="0">
                <a:latin typeface="宋体" panose="02010600030101010101" pitchFamily="2" charset="-122"/>
              </a:rPr>
              <a:t>位。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4000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③</a:t>
            </a:r>
            <a:r>
              <a:rPr lang="zh-CN" altLang="en-US" sz="2400" b="1" dirty="0">
                <a:latin typeface="宋体" panose="02010600030101010101" pitchFamily="2" charset="-122"/>
              </a:rPr>
              <a:t>人 口  划 分：世界第一人口大国是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中国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</a:rPr>
              <a:t>                第二人口大国是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印度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</a:rPr>
              <a:t>                世界人口最少的国家是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梵蒂冈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④</a:t>
            </a:r>
            <a:r>
              <a:rPr lang="zh-CN" altLang="en-US" sz="2400" b="1" dirty="0">
                <a:latin typeface="宋体" panose="02010600030101010101" pitchFamily="2" charset="-122"/>
              </a:rPr>
              <a:t>政治体制划分：中国是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社会主义</a:t>
            </a:r>
            <a:r>
              <a:rPr lang="zh-CN" altLang="en-US" sz="2400" b="1" u="sng" dirty="0"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宋体" panose="02010600030101010101" pitchFamily="2" charset="-122"/>
              </a:rPr>
              <a:t>国家。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</a:rPr>
              <a:t>                美国是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u="sng" dirty="0">
                <a:solidFill>
                  <a:srgbClr val="000099"/>
                </a:solidFill>
                <a:latin typeface="宋体" panose="02010600030101010101" pitchFamily="2" charset="-122"/>
              </a:rPr>
              <a:t>资本主义</a:t>
            </a:r>
            <a:r>
              <a:rPr lang="zh-CN" altLang="en-US" sz="2400" b="1" u="sng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国家。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151556" name="文本框 151555"/>
          <p:cNvSpPr txBox="1"/>
          <p:nvPr/>
        </p:nvSpPr>
        <p:spPr>
          <a:xfrm>
            <a:off x="58103" y="2470785"/>
            <a:ext cx="792162" cy="22688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3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一、国 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家  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划  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分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151557" name="左大括号 151556"/>
          <p:cNvSpPr/>
          <p:nvPr/>
        </p:nvSpPr>
        <p:spPr>
          <a:xfrm>
            <a:off x="539750" y="1700213"/>
            <a:ext cx="358775" cy="4032250"/>
          </a:xfrm>
          <a:prstGeom prst="leftBrace">
            <a:avLst>
              <a:gd name="adj1" fmla="val 93657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63140" y="609600"/>
            <a:ext cx="5100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第五章  世界的发展差异</a:t>
            </a:r>
            <a:endParaRPr lang="zh-CN" altLang="en-US" sz="2800" b="1"/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矩形 10"/>
          <p:cNvSpPr/>
          <p:nvPr/>
        </p:nvSpPr>
        <p:spPr>
          <a:xfrm>
            <a:off x="457835" y="171450"/>
            <a:ext cx="59404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266700"/>
            <a:r>
              <a:rPr lang="zh-CN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二、</a:t>
            </a:r>
            <a:r>
              <a:rPr lang="zh-CN" altLang="en-US" sz="2800" b="1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发展中国家与发达国家</a:t>
            </a:r>
            <a:endParaRPr lang="zh-CN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457835" y="1286510"/>
          <a:ext cx="858139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5"/>
                <a:gridCol w="2286635"/>
                <a:gridCol w="2369185"/>
                <a:gridCol w="2486025"/>
              </a:tblGrid>
              <a:tr h="36576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分类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所在大洲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主要国家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所在半球</a:t>
                      </a:r>
                      <a:endParaRPr lang="zh-CN" altLang="en-US" sz="24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8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发达国家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大多分布于北美洲、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　欧洲　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、大洋洲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美国、加拿大、英国、法国、德国、意大利、　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日本　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、澳大利亚、新西兰等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主要分布在　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　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半球和东半球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728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发展中国家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亚洲、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　非洲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　、拉丁美洲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中国、巴西、印度等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主要分布于北半球的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　南部　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和南半球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37540" y="643255"/>
            <a:ext cx="225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</a:t>
            </a:r>
            <a:r>
              <a:rPr lang="zh-CN" altLang="en-US" sz="2800"/>
              <a:t>、分布</a:t>
            </a:r>
            <a:endParaRPr lang="zh-CN" altLang="en-US" sz="2800"/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9026" name="图片 129025" descr="img003"/>
          <p:cNvPicPr>
            <a:picLocks noChangeAspect="1"/>
          </p:cNvPicPr>
          <p:nvPr/>
        </p:nvPicPr>
        <p:blipFill>
          <a:blip r:embed="rId1"/>
          <a:srcRect l="10115" t="14815" r="8047" b="41426"/>
          <a:stretch>
            <a:fillRect/>
          </a:stretch>
        </p:blipFill>
        <p:spPr>
          <a:xfrm>
            <a:off x="1579880" y="-6985"/>
            <a:ext cx="5697220" cy="396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9027" name="文本框 129026"/>
          <p:cNvSpPr txBox="1"/>
          <p:nvPr/>
        </p:nvSpPr>
        <p:spPr>
          <a:xfrm>
            <a:off x="323850" y="115888"/>
            <a:ext cx="619283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129036" name="文本框 129035"/>
          <p:cNvSpPr txBox="1"/>
          <p:nvPr/>
        </p:nvSpPr>
        <p:spPr>
          <a:xfrm>
            <a:off x="323850" y="3961448"/>
            <a:ext cx="9001125" cy="118745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p>
            <a:r>
              <a:rPr lang="en-US" altLang="zh-CN" sz="2400" b="1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从南北半球看：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发达国家</a:t>
            </a:r>
            <a:r>
              <a:rPr lang="zh-CN" altLang="en-US" sz="2400" b="1" dirty="0">
                <a:latin typeface="宋体" panose="02010600030101010101" pitchFamily="2" charset="-122"/>
              </a:rPr>
              <a:t>除澳大利亚和新西兰外，主要分布在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     </a:t>
            </a:r>
            <a:r>
              <a:rPr lang="zh-CN" altLang="en-US" sz="2400" b="1" dirty="0">
                <a:latin typeface="宋体" panose="02010600030101010101" pitchFamily="2" charset="-122"/>
              </a:rPr>
              <a:t>半球。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  <a:r>
              <a:rPr lang="zh-CN" altLang="en-US" sz="2400" b="1" dirty="0">
                <a:solidFill>
                  <a:srgbClr val="009900"/>
                </a:solidFill>
                <a:latin typeface="宋体" panose="02010600030101010101" pitchFamily="2" charset="-122"/>
              </a:rPr>
              <a:t>发展中国家</a:t>
            </a:r>
            <a:r>
              <a:rPr lang="zh-CN" altLang="en-US" sz="2400" b="1" dirty="0">
                <a:latin typeface="宋体" panose="02010600030101010101" pitchFamily="2" charset="-122"/>
              </a:rPr>
              <a:t>主要分布在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宋体" panose="02010600030101010101" pitchFamily="2" charset="-122"/>
              </a:rPr>
              <a:t>半球的</a:t>
            </a:r>
            <a:r>
              <a:rPr lang="zh-CN" altLang="en-US" sz="2400" b="1" dirty="0">
                <a:solidFill>
                  <a:srgbClr val="009900"/>
                </a:solidFill>
                <a:latin typeface="宋体" panose="02010600030101010101" pitchFamily="2" charset="-122"/>
              </a:rPr>
              <a:t>南</a:t>
            </a:r>
            <a:r>
              <a:rPr lang="zh-CN" altLang="en-US" sz="2400" b="1" dirty="0">
                <a:latin typeface="宋体" panose="02010600030101010101" pitchFamily="2" charset="-122"/>
              </a:rPr>
              <a:t>部和</a:t>
            </a:r>
            <a:r>
              <a:rPr lang="zh-CN" altLang="en-US" sz="2400" b="1" u="sng" dirty="0">
                <a:solidFill>
                  <a:srgbClr val="0099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宋体" panose="02010600030101010101" pitchFamily="2" charset="-122"/>
              </a:rPr>
              <a:t>半球。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129037" name="直接连接符 129036"/>
          <p:cNvSpPr/>
          <p:nvPr/>
        </p:nvSpPr>
        <p:spPr>
          <a:xfrm flipH="1">
            <a:off x="2190433" y="4518660"/>
            <a:ext cx="4897437" cy="73025"/>
          </a:xfrm>
          <a:prstGeom prst="line">
            <a:avLst/>
          </a:prstGeom>
          <a:ln w="190500" cap="flat" cmpd="sng">
            <a:solidFill>
              <a:srgbClr val="FFFF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9039" name="文本框 129038"/>
          <p:cNvSpPr txBox="1"/>
          <p:nvPr/>
        </p:nvSpPr>
        <p:spPr>
          <a:xfrm>
            <a:off x="7178358" y="418877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北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29041" name="文本框 129040"/>
          <p:cNvSpPr txBox="1"/>
          <p:nvPr/>
        </p:nvSpPr>
        <p:spPr>
          <a:xfrm>
            <a:off x="4043045" y="4646295"/>
            <a:ext cx="609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Arial" panose="020B0604020202020204" pitchFamily="34" charset="0"/>
              </a:rPr>
              <a:t>北</a:t>
            </a:r>
            <a:endParaRPr lang="zh-CN" altLang="en-US" sz="2400" b="1" dirty="0">
              <a:solidFill>
                <a:srgbClr val="009900"/>
              </a:solidFill>
              <a:latin typeface="Arial" panose="020B0604020202020204" pitchFamily="34" charset="0"/>
            </a:endParaRPr>
          </a:p>
        </p:txBody>
      </p:sp>
      <p:sp>
        <p:nvSpPr>
          <p:cNvPr id="129042" name="文本框 129041"/>
          <p:cNvSpPr txBox="1"/>
          <p:nvPr/>
        </p:nvSpPr>
        <p:spPr>
          <a:xfrm>
            <a:off x="6517005" y="469169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Arial" panose="020B0604020202020204" pitchFamily="34" charset="0"/>
              </a:rPr>
              <a:t>南</a:t>
            </a:r>
            <a:endParaRPr lang="zh-CN" altLang="en-US" sz="2400" b="1" dirty="0">
              <a:solidFill>
                <a:srgbClr val="009900"/>
              </a:solidFill>
              <a:latin typeface="Arial" panose="020B0604020202020204" pitchFamily="34" charset="0"/>
            </a:endParaRPr>
          </a:p>
        </p:txBody>
      </p:sp>
      <p:sp>
        <p:nvSpPr>
          <p:cNvPr id="129038" name="直接连接符 129037"/>
          <p:cNvSpPr/>
          <p:nvPr/>
        </p:nvSpPr>
        <p:spPr>
          <a:xfrm flipH="1">
            <a:off x="2440305" y="4920298"/>
            <a:ext cx="3814763" cy="0"/>
          </a:xfrm>
          <a:prstGeom prst="line">
            <a:avLst/>
          </a:prstGeom>
          <a:ln w="190500" cap="flat" cmpd="sng">
            <a:solidFill>
              <a:srgbClr val="FFFF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" name="文本框 104"/>
          <p:cNvSpPr txBox="1"/>
          <p:nvPr/>
        </p:nvSpPr>
        <p:spPr>
          <a:xfrm>
            <a:off x="184785" y="5404485"/>
            <a:ext cx="8775065" cy="132207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p>
            <a:pPr marL="228600" indent="-228600"/>
            <a:r>
              <a:rPr lang="en-US" sz="2000">
                <a:latin typeface="宋体" panose="02010600030101010101" pitchFamily="2" charset="-122"/>
              </a:rPr>
              <a:t>  </a:t>
            </a:r>
            <a:r>
              <a:rPr lang="zh-CN" sz="2000" b="1">
                <a:ea typeface="宋体" panose="02010600030101010101" pitchFamily="2" charset="-122"/>
              </a:rPr>
              <a:t>针对发展中国家与发达国家分布的南北差异，国际上把这种经济发展差别说成是“________”。发展中国家与发达国家之间关于经济、政治等方面问题的商谈，叫做“</a:t>
            </a:r>
            <a:r>
              <a:rPr lang="en-US" sz="2000" b="1" u="sng">
                <a:latin typeface="宋体" panose="02010600030101010101" pitchFamily="2" charset="-122"/>
              </a:rPr>
              <a:t>             </a:t>
            </a:r>
            <a:r>
              <a:rPr lang="zh-CN" sz="2000" b="1">
                <a:ea typeface="宋体" panose="02010600030101010101" pitchFamily="2" charset="-122"/>
              </a:rPr>
              <a:t>”。发展中国家之间的互助合作，称为“________”。</a:t>
            </a:r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1436370" y="5652135"/>
            <a:ext cx="14217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南北差距</a:t>
            </a:r>
            <a:endParaRPr lang="zh-CN" altLang="en-US" sz="2000" b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73400" y="6000750"/>
            <a:ext cx="14217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南北对话</a:t>
            </a:r>
            <a:endParaRPr lang="zh-CN" altLang="en-US" sz="2000" b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8985" y="6327775"/>
            <a:ext cx="14217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南南合作</a:t>
            </a:r>
            <a:endParaRPr lang="zh-CN" altLang="en-US" sz="2000" b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9" grpId="0"/>
      <p:bldP spid="129041" grpId="0"/>
      <p:bldP spid="129042" grpId="0"/>
      <p:bldP spid="2" grpId="0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矩形 10"/>
          <p:cNvSpPr/>
          <p:nvPr/>
        </p:nvSpPr>
        <p:spPr>
          <a:xfrm>
            <a:off x="823595" y="161290"/>
            <a:ext cx="41211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266700"/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2．差异</a:t>
            </a:r>
            <a:endParaRPr lang="zh-CN" altLang="zh-CN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561975" y="621665"/>
          <a:ext cx="8020050" cy="5854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0620"/>
                <a:gridCol w="2927985"/>
                <a:gridCol w="2671445"/>
              </a:tblGrid>
              <a:tr h="3873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国家类型</a:t>
                      </a:r>
                      <a:endParaRPr lang="zh-CN" altLang="en-US" sz="2400" b="1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发达国家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发展中国家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8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人口所占比例</a:t>
                      </a:r>
                      <a:endParaRPr lang="zh-CN" altLang="en-US" sz="2400" b="1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小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大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373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国内生产总值所占比例</a:t>
                      </a:r>
                      <a:endParaRPr lang="zh-CN" altLang="en-US" sz="2400" b="1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大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小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8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人均国民收入</a:t>
                      </a:r>
                      <a:endParaRPr lang="zh-CN" altLang="en-US" sz="2400" b="1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高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低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249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工农业发展状况</a:t>
                      </a:r>
                      <a:endParaRPr lang="zh-CN" altLang="en-US" sz="2400" b="1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农业生产水平</a:t>
                      </a:r>
                      <a:r>
                        <a:rPr lang="zh-CN" altLang="en-US" sz="2400" b="0" u="sng">
                          <a:latin typeface="+mn-ea"/>
                          <a:cs typeface="+mn-ea"/>
                        </a:rPr>
                        <a:t>    </a:t>
                      </a: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，以</a:t>
                      </a:r>
                      <a:r>
                        <a:rPr lang="zh-CN" altLang="en-US" sz="2400" b="0" u="sng">
                          <a:latin typeface="+mn-ea"/>
                          <a:cs typeface="+mn-ea"/>
                        </a:rPr>
                        <a:t>    </a:t>
                      </a: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制造业和高新技术产业为主</a:t>
                      </a:r>
                      <a:endParaRPr lang="zh-CN" altLang="en-US" sz="2400" b="0" u="none">
                        <a:latin typeface="+mn-ea"/>
                        <a:cs typeface="+mn-ea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农业生产水平</a:t>
                      </a:r>
                      <a:r>
                        <a:rPr lang="zh-CN" altLang="en-US" sz="2400" b="0" u="sng">
                          <a:latin typeface="+mn-ea"/>
                          <a:cs typeface="+mn-ea"/>
                        </a:rPr>
                        <a:t>   </a:t>
                      </a: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，以</a:t>
                      </a:r>
                      <a:r>
                        <a:rPr lang="zh-CN" altLang="en-US" sz="2400" b="0" u="sng">
                          <a:latin typeface="+mn-ea"/>
                          <a:cs typeface="+mn-ea"/>
                        </a:rPr>
                        <a:t>       </a:t>
                      </a: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型和</a:t>
                      </a:r>
                      <a:endParaRPr lang="zh-CN" altLang="en-US" sz="2400" b="0" u="none">
                        <a:latin typeface="+mn-ea"/>
                        <a:cs typeface="+mn-ea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2400" b="0">
                          <a:latin typeface="+mn-ea"/>
                          <a:cs typeface="+mn-ea"/>
                        </a:rPr>
                        <a:t>  </a:t>
                      </a:r>
                      <a:r>
                        <a:rPr lang="zh-CN" altLang="en-US" sz="2400" b="0" u="sng">
                          <a:latin typeface="+mn-ea"/>
                          <a:cs typeface="+mn-ea"/>
                        </a:rPr>
                        <a:t>          </a:t>
                      </a:r>
                      <a:r>
                        <a:rPr lang="zh-CN" altLang="en-US" sz="2400" b="0" u="none">
                          <a:latin typeface="+mn-ea"/>
                          <a:cs typeface="+mn-ea"/>
                        </a:rPr>
                        <a:t>型工业为主 </a:t>
                      </a:r>
                      <a:endParaRPr lang="zh-CN" altLang="en-US" sz="2400" b="0" u="none">
                        <a:latin typeface="+mn-ea"/>
                        <a:cs typeface="+mn-ea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8458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生活环境状况</a:t>
                      </a:r>
                      <a:endParaRPr lang="zh-CN" altLang="en-US" sz="2400" b="1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市场繁荣，环境优美，人们收入较高，生活条件较好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街道集市杂乱拥挤，人们收入较低，生活较为贫困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03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教育、医疗状况</a:t>
                      </a:r>
                      <a:endParaRPr lang="zh-CN" altLang="en-US" sz="2400" b="1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先进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较落后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996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1" u="none">
                          <a:latin typeface="+mn-ea"/>
                          <a:cs typeface="Times New Roman" panose="02020603050405020304" pitchFamily="18" charset="0"/>
                        </a:rPr>
                        <a:t>产生差异原因</a:t>
                      </a:r>
                      <a:endParaRPr lang="zh-CN" altLang="en-US" sz="2400" b="1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主要是由于</a:t>
                      </a:r>
                      <a:r>
                        <a:rPr lang="zh-CN" altLang="en-US" sz="2400" b="0" u="sng">
                          <a:solidFill>
                            <a:srgbClr val="FF0000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　社会经济发展水平　</a:t>
                      </a:r>
                      <a:r>
                        <a:rPr lang="zh-CN" altLang="en-US" sz="2400" b="0" u="none">
                          <a:latin typeface="+mn-ea"/>
                          <a:cs typeface="Times New Roman" panose="02020603050405020304" pitchFamily="18" charset="0"/>
                        </a:rPr>
                        <a:t>不同造成的</a:t>
                      </a:r>
                      <a:endParaRPr lang="zh-CN" altLang="en-US" sz="2400" b="0" u="none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780915" y="2618105"/>
            <a:ext cx="1011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</a:rPr>
              <a:t>较高</a:t>
            </a:r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5475" y="3006725"/>
            <a:ext cx="1011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</a:rPr>
              <a:t>先进</a:t>
            </a:r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5715" y="2479040"/>
            <a:ext cx="1011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</a:rPr>
              <a:t>较低</a:t>
            </a:r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8410" y="2828290"/>
            <a:ext cx="1011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</a:rPr>
              <a:t>资源</a:t>
            </a:r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66510" y="3216910"/>
            <a:ext cx="1787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</a:rPr>
              <a:t>资源加工</a:t>
            </a:r>
            <a:endParaRPr lang="zh-CN" altLang="en-US" sz="24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extBox 7"/>
          <p:cNvSpPr txBox="1"/>
          <p:nvPr/>
        </p:nvSpPr>
        <p:spPr>
          <a:xfrm>
            <a:off x="2745423" y="446405"/>
            <a:ext cx="32448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latin typeface="宋体" panose="02010600030101010101" pitchFamily="2" charset="-122"/>
                <a:ea typeface="Times New Roman" panose="02020603050405020304" pitchFamily="18" charset="0"/>
              </a:rPr>
              <a:t>第二节  国际经济合作</a:t>
            </a:r>
            <a:endParaRPr lang="zh-CN" altLang="en-US" sz="2400" b="1" dirty="0"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7170" name="Rectangle 32"/>
          <p:cNvSpPr/>
          <p:nvPr/>
        </p:nvSpPr>
        <p:spPr>
          <a:xfrm>
            <a:off x="919163" y="1202214"/>
            <a:ext cx="7532687" cy="144526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endParaRPr lang="zh-CN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一、当今世界经济发展的重要特征：</a:t>
            </a:r>
            <a:r>
              <a:rPr lang="zh-CN" altLang="zh-CN" sz="22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经济全球化　</a:t>
            </a:r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二、表现</a:t>
            </a:r>
            <a:endParaRPr lang="zh-CN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171" name="图片 -2147482620" descr="F:\谢焕利\泰安地理\HZ162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307975" y="2639695"/>
            <a:ext cx="8528050" cy="3695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Box 7"/>
          <p:cNvSpPr txBox="1"/>
          <p:nvPr/>
        </p:nvSpPr>
        <p:spPr>
          <a:xfrm>
            <a:off x="1036638" y="812800"/>
            <a:ext cx="4253230" cy="42989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三、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国际经济合作中的重要组织</a:t>
            </a:r>
            <a:endParaRPr lang="zh-CN" altLang="en-US" sz="2200" b="1" dirty="0"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8194" name="Rectangle 32"/>
          <p:cNvSpPr/>
          <p:nvPr/>
        </p:nvSpPr>
        <p:spPr>
          <a:xfrm>
            <a:off x="1318578" y="1517809"/>
            <a:ext cx="7532687" cy="42989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（一）国际组织的标志</a:t>
            </a:r>
            <a:endParaRPr lang="zh-CN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19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8455" y="2043430"/>
            <a:ext cx="6530340" cy="2206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55" y="4415155"/>
            <a:ext cx="6621145" cy="2165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32"/>
          <p:cNvSpPr/>
          <p:nvPr/>
        </p:nvSpPr>
        <p:spPr>
          <a:xfrm>
            <a:off x="804863" y="628492"/>
            <a:ext cx="7532687" cy="381508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（二）重要组织</a:t>
            </a:r>
            <a:endParaRPr lang="zh-CN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806450" y="1128713"/>
          <a:ext cx="784923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7645"/>
                <a:gridCol w="3252470"/>
                <a:gridCol w="3119120"/>
              </a:tblGrid>
              <a:tr h="4514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世界贸易组织</a:t>
                      </a:r>
                      <a:endParaRPr lang="zh-CN" altLang="en-US" sz="2000" b="1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联合国</a:t>
                      </a:r>
                      <a:endParaRPr lang="zh-CN" altLang="en-US" sz="2000" b="1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37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地位</a:t>
                      </a:r>
                      <a:endParaRPr lang="zh-CN" altLang="en-US" sz="2000" b="1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重要的国际性经济贸易组织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它是世界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规模最大　</a:t>
                      </a: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最有影响力　</a:t>
                      </a: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的全球性国际组织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83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总部</a:t>
                      </a:r>
                      <a:endParaRPr lang="zh-CN" altLang="en-US" sz="2000" b="1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瑞士日内瓦　</a:t>
                      </a:r>
                      <a:endParaRPr lang="zh-CN" altLang="en-US" sz="2000" b="0" u="sng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美国纽约　</a:t>
                      </a:r>
                      <a:endParaRPr lang="zh-CN" altLang="en-US" sz="2000" b="0" u="sng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473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主要</a:t>
                      </a:r>
                      <a:endParaRPr lang="zh-CN" altLang="en-US" sz="2000" b="1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职能</a:t>
                      </a:r>
                      <a:endParaRPr lang="zh-CN" altLang="en-US" sz="2000" b="1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减少各个国家和地区之间的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　贸易限制　</a:t>
                      </a: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，控制和减免关税，以促进国际贸易的发展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共设六大机构，其中安理会的主要职能是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　维护国际和平与安全　</a:t>
                      </a:r>
                      <a:endParaRPr lang="zh-CN" altLang="en-US" sz="2000" b="0" u="sng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20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宗旨</a:t>
                      </a:r>
                      <a:endParaRPr lang="zh-CN" altLang="en-US" sz="2000" b="1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促进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__世界经济发展和福利进步__，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主张</a:t>
                      </a:r>
                      <a:endParaRPr lang="zh-CN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⑧_贸易自由与公平__</a:t>
                      </a:r>
                      <a:endParaRPr lang="zh-CN" altLang="en-US" sz="2000" b="0" u="sng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lang="zh-CN" altLang="en-US" sz="2000" b="0" u="sng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7411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其他</a:t>
                      </a:r>
                      <a:endParaRPr lang="zh-CN" altLang="en-US" sz="2000" b="1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中国加入时间：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2001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日　</a:t>
                      </a:r>
                      <a:endParaRPr lang="zh-CN" altLang="en-US" sz="2000" b="0" u="sng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五个常任理事国：</a:t>
                      </a:r>
                      <a:r>
                        <a:rPr lang="zh-CN" altLang="en-US" sz="2000" b="0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　中国　</a:t>
                      </a:r>
                      <a:r>
                        <a:rPr lang="zh-CN" altLang="en-US" sz="20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、美国、俄罗斯、英国、法国</a:t>
                      </a:r>
                      <a:endParaRPr lang="zh-CN" altLang="en-US" sz="20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7" name="文本占位符 164866"/>
          <p:cNvSpPr>
            <a:spLocks noGrp="1"/>
          </p:cNvSpPr>
          <p:nvPr>
            <p:ph type="body" idx="1"/>
          </p:nvPr>
        </p:nvSpPr>
        <p:spPr>
          <a:xfrm>
            <a:off x="468313" y="620713"/>
            <a:ext cx="8229600" cy="4525962"/>
          </a:xfrm>
          <a:noFill/>
          <a:ln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endParaRPr lang="en-US" altLang="zh-CN" sz="2400" dirty="0">
              <a:solidFill>
                <a:srgbClr val="0000FF"/>
              </a:solidFill>
            </a:endParaRPr>
          </a:p>
          <a:p>
            <a:endParaRPr lang="en-US" altLang="zh-CN" dirty="0"/>
          </a:p>
        </p:txBody>
      </p:sp>
      <p:sp>
        <p:nvSpPr>
          <p:cNvPr id="164869" name="矩形 164868"/>
          <p:cNvSpPr/>
          <p:nvPr/>
        </p:nvSpPr>
        <p:spPr>
          <a:xfrm>
            <a:off x="398463" y="254318"/>
            <a:ext cx="813593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）读下图，归纳人口增长与经济发展水平之间的关系：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pic>
        <p:nvPicPr>
          <p:cNvPr id="164876" name="图片 164875" descr="F:/2013下所有稿件/金榜之路/金榜湘教地理教参/73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2268855" y="900430"/>
            <a:ext cx="4464050" cy="2997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877" name="矩形 164876"/>
          <p:cNvSpPr/>
          <p:nvPr/>
        </p:nvSpPr>
        <p:spPr>
          <a:xfrm>
            <a:off x="398780" y="3891915"/>
            <a:ext cx="840105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经济发展水平高的国家，人口的自然增长</a:t>
            </a:r>
            <a:r>
              <a:rPr lang="en-US" altLang="zh-CN" sz="2400" u="sng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____________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； </a:t>
            </a:r>
            <a:endParaRPr lang="zh-CN" altLang="en-US" sz="2400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经济发展水平低的国家，人口的自然增长</a:t>
            </a:r>
            <a:r>
              <a:rPr lang="en-US" altLang="zh-CN" sz="2400" u="sng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____________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。 </a:t>
            </a:r>
            <a:endParaRPr lang="zh-CN" altLang="en-US" sz="2400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注意：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人口增长的数量与人口自然增长率有关，还与当地 </a:t>
            </a:r>
            <a:endParaRPr lang="zh-CN" altLang="en-US" sz="2400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   的人口基数有关。例如，人口自然增长率最高的是</a:t>
            </a:r>
            <a:r>
              <a:rPr lang="zh-CN" altLang="en-US" sz="2400" u="sng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非洲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，</a:t>
            </a:r>
            <a:endParaRPr lang="zh-CN" altLang="en-US" sz="2400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  <a:p>
            <a:pPr indent="26670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   但世界上人口最多的是</a:t>
            </a:r>
            <a:r>
              <a:rPr lang="zh-CN" altLang="en-US" sz="2400" u="sng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亚洲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。 </a:t>
            </a:r>
            <a:endParaRPr lang="zh-CN" altLang="en-US" sz="2400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64878" name="文本框 164877"/>
          <p:cNvSpPr txBox="1"/>
          <p:nvPr/>
        </p:nvSpPr>
        <p:spPr>
          <a:xfrm>
            <a:off x="6326505" y="3983673"/>
            <a:ext cx="1657350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速度较慢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879" name="文本框 164878"/>
          <p:cNvSpPr txBox="1"/>
          <p:nvPr/>
        </p:nvSpPr>
        <p:spPr>
          <a:xfrm>
            <a:off x="6326505" y="4526598"/>
            <a:ext cx="1657350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速度较快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6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6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9" grpId="0"/>
      <p:bldP spid="164877" grpId="0"/>
      <p:bldP spid="164878" grpId="0"/>
      <p:bldP spid="1648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51230"/>
            <a:ext cx="7776845" cy="46672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世界人口的增长微视频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7-3-1-1（世界人口增长）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640" y="1489710"/>
            <a:ext cx="8138160" cy="463677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9682" name="文本框 199681"/>
          <p:cNvSpPr txBox="1"/>
          <p:nvPr/>
        </p:nvSpPr>
        <p:spPr>
          <a:xfrm>
            <a:off x="354330" y="265430"/>
            <a:ext cx="8609965" cy="4077970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>
            <a:spAutoFit/>
          </a:bodyPr>
          <a:p>
            <a:pPr algn="just">
              <a:lnSpc>
                <a:spcPct val="1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．世界人口的分布</a:t>
            </a: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  <a:p>
            <a:pPr algn="just">
              <a:lnSpc>
                <a:spcPct val="18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）人口密度：反映人口地理分布的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程度，用 </a:t>
            </a: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  <a:p>
            <a:pPr algn="just">
              <a:lnSpc>
                <a:spcPct val="180000"/>
              </a:lnSpc>
            </a:pPr>
            <a:r>
              <a:rPr lang="en-US" altLang="zh-CN" sz="2400" b="1" u="sng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表示。</a:t>
            </a: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  <a:p>
            <a:pPr algn="just">
              <a:lnSpc>
                <a:spcPct val="18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）人口稠密区：亚洲东部和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的西部，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东部和 </a:t>
            </a:r>
            <a:r>
              <a:rPr lang="en-US" altLang="zh-CN" sz="2400" b="1" u="sng">
                <a:solidFill>
                  <a:srgbClr val="000000"/>
                </a:solidFill>
                <a:latin typeface="+mn-ea"/>
                <a:ea typeface="+mn-ea"/>
                <a:cs typeface="+mn-ea"/>
              </a:rPr>
              <a:t>____________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cs typeface="+mn-ea"/>
              </a:rPr>
              <a:t>东部</a:t>
            </a: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  <a:p>
            <a:pPr algn="just">
              <a:lnSpc>
                <a:spcPct val="180000"/>
              </a:lnSpc>
            </a:pP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99693" name="文本框 199692"/>
          <p:cNvSpPr txBox="1"/>
          <p:nvPr/>
        </p:nvSpPr>
        <p:spPr>
          <a:xfrm>
            <a:off x="5806440" y="1128713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疏密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9695" name="文本框 199694"/>
          <p:cNvSpPr txBox="1"/>
          <p:nvPr/>
        </p:nvSpPr>
        <p:spPr>
          <a:xfrm>
            <a:off x="826453" y="1701800"/>
            <a:ext cx="1368425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千米</a:t>
            </a:r>
            <a:r>
              <a:rPr lang="en-US" altLang="zh-CN" sz="2400" baseline="30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9696" name="文本框 199695"/>
          <p:cNvSpPr txBox="1"/>
          <p:nvPr/>
        </p:nvSpPr>
        <p:spPr>
          <a:xfrm>
            <a:off x="4859655" y="2359025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南部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9697" name="文本框 199696"/>
          <p:cNvSpPr txBox="1"/>
          <p:nvPr/>
        </p:nvSpPr>
        <p:spPr>
          <a:xfrm>
            <a:off x="6744335" y="2359025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欧洲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9698" name="文本框 199697"/>
          <p:cNvSpPr txBox="1"/>
          <p:nvPr/>
        </p:nvSpPr>
        <p:spPr>
          <a:xfrm>
            <a:off x="826770" y="2980373"/>
            <a:ext cx="10934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北美洲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9699" name="文本框 199698"/>
          <p:cNvSpPr txBox="1"/>
          <p:nvPr/>
        </p:nvSpPr>
        <p:spPr>
          <a:xfrm>
            <a:off x="3572193" y="2985135"/>
            <a:ext cx="10934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南美洲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Rectangle 6"/>
          <p:cNvSpPr/>
          <p:nvPr/>
        </p:nvSpPr>
        <p:spPr>
          <a:xfrm>
            <a:off x="3381375" y="1732915"/>
            <a:ext cx="3155950" cy="40005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pPr eaLnBrk="0" hangingPunct="0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人口密度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人口总数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÷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面积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7-3-1-2（世界人口的分布）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54120" y="3643630"/>
            <a:ext cx="4893945" cy="254635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98470" y="6276340"/>
            <a:ext cx="5535295" cy="39497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sz="1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世界人口的分布微视频</a:t>
            </a:r>
            <a:endParaRPr lang="zh-CN" altLang="en-US" sz="1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99693" grpId="0"/>
      <p:bldP spid="199695" grpId="0"/>
      <p:bldP spid="199696" grpId="0"/>
      <p:bldP spid="199697" grpId="0"/>
      <p:bldP spid="199698" grpId="0"/>
      <p:bldP spid="199699" grpId="0"/>
      <p:bldP spid="26" grpId="0" bldLvl="0" animBg="1"/>
      <p:bldP spid="2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51" name="文本框 155650"/>
          <p:cNvSpPr txBox="1"/>
          <p:nvPr/>
        </p:nvSpPr>
        <p:spPr>
          <a:xfrm>
            <a:off x="3348038" y="4479925"/>
            <a:ext cx="4537075" cy="149225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</a:rPr>
              <a:t>纬度位置（中低纬度、高纬度）</a:t>
            </a:r>
            <a:endParaRPr lang="zh-CN" altLang="en-US" sz="2000" b="1" dirty="0">
              <a:solidFill>
                <a:srgbClr val="200B5B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</a:rPr>
              <a:t>海陆位置（沿海、内陆）</a:t>
            </a:r>
            <a:endParaRPr lang="zh-CN" altLang="en-US" sz="2000" b="1" dirty="0">
              <a:solidFill>
                <a:srgbClr val="200B5B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</a:rPr>
              <a:t>地形类型（平原、高山高原）</a:t>
            </a:r>
            <a:endParaRPr lang="zh-CN" altLang="en-US" sz="2000" b="1" dirty="0">
              <a:solidFill>
                <a:srgbClr val="200B5B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2" name="文本框 155651"/>
          <p:cNvSpPr txBox="1"/>
          <p:nvPr/>
        </p:nvSpPr>
        <p:spPr>
          <a:xfrm>
            <a:off x="3722688" y="250825"/>
            <a:ext cx="18415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155653" name="文本框 155652"/>
          <p:cNvSpPr txBox="1"/>
          <p:nvPr/>
        </p:nvSpPr>
        <p:spPr>
          <a:xfrm>
            <a:off x="4859338" y="4724400"/>
            <a:ext cx="576262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  <a:endParaRPr lang="en-US" altLang="zh-CN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4" name="文本框 155653"/>
          <p:cNvSpPr txBox="1"/>
          <p:nvPr/>
        </p:nvSpPr>
        <p:spPr>
          <a:xfrm>
            <a:off x="4716463" y="5229225"/>
            <a:ext cx="576262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  <a:endParaRPr lang="en-US" altLang="zh-CN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5" name="文本框 155654"/>
          <p:cNvSpPr txBox="1"/>
          <p:nvPr/>
        </p:nvSpPr>
        <p:spPr>
          <a:xfrm>
            <a:off x="4716463" y="5734050"/>
            <a:ext cx="576262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  <a:endParaRPr lang="en-US" altLang="zh-CN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6" name="左大括号 155655"/>
          <p:cNvSpPr/>
          <p:nvPr/>
        </p:nvSpPr>
        <p:spPr>
          <a:xfrm>
            <a:off x="3059113" y="4652963"/>
            <a:ext cx="217487" cy="1871662"/>
          </a:xfrm>
          <a:prstGeom prst="leftBrace">
            <a:avLst>
              <a:gd name="adj1" fmla="val 71715"/>
              <a:gd name="adj2" fmla="val 50000"/>
            </a:avLst>
          </a:prstGeom>
          <a:noFill/>
          <a:ln w="1270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/>
          <a:p>
            <a:endParaRPr lang="zh-CN" altLang="en-US"/>
          </a:p>
        </p:txBody>
      </p:sp>
      <p:sp>
        <p:nvSpPr>
          <p:cNvPr id="155666" name="文本框 155665"/>
          <p:cNvSpPr txBox="1"/>
          <p:nvPr/>
        </p:nvSpPr>
        <p:spPr>
          <a:xfrm>
            <a:off x="1187450" y="5389563"/>
            <a:ext cx="2592388" cy="1004887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200B5B"/>
                </a:solidFill>
                <a:latin typeface="Times New Roman" panose="02020603050405020304" pitchFamily="18" charset="0"/>
              </a:rPr>
              <a:t>稠密区分布规律</a:t>
            </a:r>
            <a:endParaRPr lang="zh-CN" altLang="en-US" b="1" dirty="0">
              <a:solidFill>
                <a:srgbClr val="200B5B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55667" name="文本框 155666"/>
          <p:cNvSpPr txBox="1"/>
          <p:nvPr/>
        </p:nvSpPr>
        <p:spPr>
          <a:xfrm>
            <a:off x="3276600" y="6092825"/>
            <a:ext cx="1800225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</a:rPr>
              <a:t>气候条件：</a:t>
            </a:r>
            <a:endParaRPr lang="zh-CN" altLang="en-US" sz="2000" b="1" dirty="0">
              <a:solidFill>
                <a:srgbClr val="200B5B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68" name="文本框 155667"/>
          <p:cNvSpPr txBox="1"/>
          <p:nvPr/>
        </p:nvSpPr>
        <p:spPr>
          <a:xfrm>
            <a:off x="5003800" y="6092825"/>
            <a:ext cx="2592388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气候适宜，降水较多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5672" name="图片 155671" descr="世界的人口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0"/>
            <a:ext cx="7056438" cy="4598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5673" name="椭圆 155672"/>
          <p:cNvSpPr/>
          <p:nvPr/>
        </p:nvSpPr>
        <p:spPr>
          <a:xfrm>
            <a:off x="3851275" y="1052513"/>
            <a:ext cx="720725" cy="647700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/>
          <a:p>
            <a:endParaRPr lang="zh-CN" altLang="en-US"/>
          </a:p>
        </p:txBody>
      </p:sp>
      <p:sp>
        <p:nvSpPr>
          <p:cNvPr id="155674" name="椭圆 155673"/>
          <p:cNvSpPr/>
          <p:nvPr/>
        </p:nvSpPr>
        <p:spPr>
          <a:xfrm>
            <a:off x="3132138" y="1341438"/>
            <a:ext cx="431800" cy="647700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/>
          <a:p>
            <a:endParaRPr lang="zh-CN" altLang="en-US"/>
          </a:p>
        </p:txBody>
      </p:sp>
      <p:sp>
        <p:nvSpPr>
          <p:cNvPr id="155675" name="椭圆 155674"/>
          <p:cNvSpPr/>
          <p:nvPr/>
        </p:nvSpPr>
        <p:spPr>
          <a:xfrm>
            <a:off x="2124075" y="549275"/>
            <a:ext cx="936625" cy="503238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/>
          <a:p>
            <a:endParaRPr lang="zh-CN" altLang="en-US"/>
          </a:p>
        </p:txBody>
      </p:sp>
      <p:sp>
        <p:nvSpPr>
          <p:cNvPr id="155676" name="椭圆 155675"/>
          <p:cNvSpPr/>
          <p:nvPr/>
        </p:nvSpPr>
        <p:spPr>
          <a:xfrm>
            <a:off x="6732588" y="908050"/>
            <a:ext cx="576262" cy="504825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/>
          <a:p>
            <a:endParaRPr lang="zh-CN" altLang="en-US"/>
          </a:p>
        </p:txBody>
      </p:sp>
      <p:sp>
        <p:nvSpPr>
          <p:cNvPr id="146445" name="椭圆 146444"/>
          <p:cNvSpPr/>
          <p:nvPr/>
        </p:nvSpPr>
        <p:spPr>
          <a:xfrm>
            <a:off x="3815715" y="1062990"/>
            <a:ext cx="792480" cy="637540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亚洲</a:t>
            </a:r>
            <a:endParaRPr lang="zh-CN" altLang="en-US" sz="18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东部</a:t>
            </a:r>
            <a:endParaRPr lang="zh-CN" altLang="en-US" sz="18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6442" name="椭圆 146441"/>
          <p:cNvSpPr/>
          <p:nvPr/>
        </p:nvSpPr>
        <p:spPr>
          <a:xfrm>
            <a:off x="3132455" y="1341755"/>
            <a:ext cx="431800" cy="647700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亚洲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南部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6439" name="椭圆 146438"/>
          <p:cNvSpPr/>
          <p:nvPr/>
        </p:nvSpPr>
        <p:spPr>
          <a:xfrm>
            <a:off x="2124075" y="519430"/>
            <a:ext cx="957580" cy="533400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algn="ctr"/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欧洲西部</a:t>
            </a:r>
            <a:endParaRPr lang="zh-CN" altLang="en-US" sz="1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6448" name="椭圆 146447"/>
          <p:cNvSpPr/>
          <p:nvPr/>
        </p:nvSpPr>
        <p:spPr>
          <a:xfrm>
            <a:off x="6732905" y="908050"/>
            <a:ext cx="576580" cy="504825"/>
          </a:xfrm>
          <a:prstGeom prst="ellipse">
            <a:avLst/>
          </a:prstGeom>
          <a:noFill/>
          <a:ln w="57150" cap="sq" cmpd="sng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algn="ctr"/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北美洲东部</a:t>
            </a:r>
            <a:endParaRPr lang="zh-CN" altLang="en-US" sz="1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3" grpId="0"/>
      <p:bldP spid="155654" grpId="0"/>
      <p:bldP spid="155655" grpId="0"/>
      <p:bldP spid="155668" grpId="0"/>
      <p:bldP spid="146445" grpId="0" bldLvl="0" animBg="1"/>
      <p:bldP spid="146442" grpId="0" bldLvl="0" animBg="1"/>
      <p:bldP spid="146439" grpId="0" bldLvl="0" animBg="1"/>
      <p:bldP spid="14644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0737" name="图片 200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88" y="1566863"/>
            <a:ext cx="7488237" cy="4094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0718" name="文本框 200717"/>
          <p:cNvSpPr txBox="1"/>
          <p:nvPr/>
        </p:nvSpPr>
        <p:spPr>
          <a:xfrm>
            <a:off x="3476625" y="3076575"/>
            <a:ext cx="1737995" cy="46164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热带雨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林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0728" name="文本框 200727"/>
          <p:cNvSpPr txBox="1"/>
          <p:nvPr/>
        </p:nvSpPr>
        <p:spPr>
          <a:xfrm>
            <a:off x="945833" y="733108"/>
            <a:ext cx="2861310" cy="523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）人口稀疏区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200738" name="文本框 200737"/>
          <p:cNvSpPr txBox="1"/>
          <p:nvPr/>
        </p:nvSpPr>
        <p:spPr>
          <a:xfrm>
            <a:off x="2214563" y="3676650"/>
            <a:ext cx="306070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0739" name="文本框 200738"/>
          <p:cNvSpPr txBox="1"/>
          <p:nvPr/>
        </p:nvSpPr>
        <p:spPr>
          <a:xfrm>
            <a:off x="3565525" y="3676650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湿热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0742" name="文本框 200741"/>
          <p:cNvSpPr txBox="1"/>
          <p:nvPr/>
        </p:nvSpPr>
        <p:spPr>
          <a:xfrm>
            <a:off x="3421063" y="4757738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寒冷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0745" name="文本框 200744"/>
          <p:cNvSpPr txBox="1"/>
          <p:nvPr/>
        </p:nvSpPr>
        <p:spPr>
          <a:xfrm>
            <a:off x="7094538" y="3363913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稀薄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0746" name="文本框 200745"/>
          <p:cNvSpPr txBox="1"/>
          <p:nvPr/>
        </p:nvSpPr>
        <p:spPr>
          <a:xfrm>
            <a:off x="6659563" y="4803775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干旱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8" grpId="0"/>
      <p:bldP spid="200739" grpId="0"/>
      <p:bldP spid="200742" grpId="0"/>
      <p:bldP spid="200745" grpId="0"/>
      <p:bldP spid="2007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1732" name="文本框 201731"/>
          <p:cNvSpPr txBox="1"/>
          <p:nvPr/>
        </p:nvSpPr>
        <p:spPr>
          <a:xfrm>
            <a:off x="522288" y="899478"/>
            <a:ext cx="7848600" cy="474281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p>
            <a:pPr algn="just">
              <a:lnSpc>
                <a:spcPct val="1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世界的人口问题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8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）人口增长问题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人口增长过快带来的问题：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________</a:t>
            </a:r>
            <a:r>
              <a:rPr lang="en-US" altLang="zh-CN" sz="2400" b="1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短缺，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_______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恶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8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化，生活贫困，就业</a:t>
            </a:r>
            <a:r>
              <a:rPr lang="en-US" altLang="zh-CN" sz="2400" b="1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________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，教育、医疗、卫生条件差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8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等。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人口增长过慢带来的问题：</a:t>
            </a:r>
            <a:r>
              <a:rPr lang="en-US" altLang="zh-CN" sz="2400" b="1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________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短缺、</a:t>
            </a:r>
            <a:r>
              <a:rPr lang="en-US" altLang="zh-CN" sz="2400" b="1" u="sng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______________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、国防兵力不足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等。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201736" name="文本框 201735"/>
          <p:cNvSpPr txBox="1"/>
          <p:nvPr/>
        </p:nvSpPr>
        <p:spPr>
          <a:xfrm>
            <a:off x="4884738" y="2378393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资源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1737" name="文本框 201736"/>
          <p:cNvSpPr txBox="1"/>
          <p:nvPr/>
        </p:nvSpPr>
        <p:spPr>
          <a:xfrm>
            <a:off x="7094538" y="2428558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环境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1738" name="文本框 201737"/>
          <p:cNvSpPr txBox="1"/>
          <p:nvPr/>
        </p:nvSpPr>
        <p:spPr>
          <a:xfrm>
            <a:off x="3636963" y="3056890"/>
            <a:ext cx="7886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困难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1739" name="文本框 201738"/>
          <p:cNvSpPr txBox="1"/>
          <p:nvPr/>
        </p:nvSpPr>
        <p:spPr>
          <a:xfrm>
            <a:off x="6011863" y="4365943"/>
            <a:ext cx="10934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劳动力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1740" name="文本框 201739"/>
          <p:cNvSpPr txBox="1"/>
          <p:nvPr/>
        </p:nvSpPr>
        <p:spPr>
          <a:xfrm>
            <a:off x="888683" y="5014913"/>
            <a:ext cx="170307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人口老龄化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6" grpId="0"/>
      <p:bldP spid="201737" grpId="0"/>
      <p:bldP spid="201738" grpId="0"/>
      <p:bldP spid="201739" grpId="0"/>
      <p:bldP spid="2017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5058" name="Picture 2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8263"/>
            <a:ext cx="9144000" cy="6865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9" name="Text Box 10"/>
          <p:cNvSpPr txBox="1"/>
          <p:nvPr/>
        </p:nvSpPr>
        <p:spPr>
          <a:xfrm>
            <a:off x="971550" y="685800"/>
            <a:ext cx="900112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latin typeface="Arial" panose="020B0604020202020204" pitchFamily="34" charset="0"/>
              </a:rPr>
              <a:t>（</a:t>
            </a:r>
            <a:r>
              <a:rPr lang="en-US" altLang="zh-CN" sz="3600" b="1" dirty="0">
                <a:latin typeface="Arial" panose="020B0604020202020204" pitchFamily="34" charset="0"/>
              </a:rPr>
              <a:t>2</a:t>
            </a:r>
            <a:r>
              <a:rPr lang="zh-CN" altLang="en-US" sz="3600" b="1" dirty="0">
                <a:latin typeface="Arial" panose="020B0604020202020204" pitchFamily="34" charset="0"/>
              </a:rPr>
              <a:t>）世界人口问题对策</a:t>
            </a:r>
            <a:endParaRPr lang="zh-CN" altLang="en-US" sz="3600" b="1" dirty="0">
              <a:latin typeface="Arial" panose="020B0604020202020204" pitchFamily="34" charset="0"/>
            </a:endParaRPr>
          </a:p>
        </p:txBody>
      </p:sp>
      <p:sp>
        <p:nvSpPr>
          <p:cNvPr id="18444" name="WordArt 12"/>
          <p:cNvSpPr>
            <a:spLocks noChangeArrowheads="1" noChangeShapeType="1" noTextEdit="1"/>
          </p:cNvSpPr>
          <p:nvPr/>
        </p:nvSpPr>
        <p:spPr bwMode="auto">
          <a:xfrm>
            <a:off x="2514600" y="4267200"/>
            <a:ext cx="5638800" cy="1905000"/>
          </a:xfrm>
          <a:prstGeom prst="rect">
            <a:avLst/>
          </a:prstGeom>
        </p:spPr>
        <p:txBody>
          <a:bodyPr wrap="none" numCol="1" fromWordArt="1">
            <a:prstTxWarp prst="textCurveUp">
              <a:avLst>
                <a:gd name="adj" fmla="val 2708"/>
              </a:avLst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人口的增长应该与资源、</a:t>
            </a:r>
            <a:endParaRPr kumimoji="0" lang="zh-CN" altLang="en-US" sz="3200" b="0" i="0" u="none" strike="noStrike" kern="10" cap="none" spc="0" normalizeH="0" baseline="0" noProof="0" dirty="0">
              <a:ln w="6350">
                <a:noFill/>
                <a:round/>
              </a:ln>
              <a:solidFill>
                <a:srgbClr val="FF0000"/>
              </a:solidFill>
              <a:effectLst>
                <a:outerShdw dist="45791" dir="2021404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楷体_GB231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环境</a:t>
            </a: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相协调</a:t>
            </a: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，与社会经</a:t>
            </a:r>
            <a:endParaRPr kumimoji="0" lang="zh-CN" altLang="en-US" sz="3200" b="0" i="0" u="none" strike="noStrike" kern="10" cap="none" spc="0" normalizeH="0" baseline="0" noProof="0" dirty="0">
              <a:ln w="6350">
                <a:noFill/>
                <a:round/>
              </a:ln>
              <a:solidFill>
                <a:srgbClr val="FF0000"/>
              </a:solidFill>
              <a:effectLst>
                <a:outerShdw dist="45791" dir="2021404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楷体_GB231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济发展</a:t>
            </a: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相适应</a:t>
            </a:r>
            <a:r>
              <a:rPr kumimoji="0" lang="zh-CN" altLang="en-US" sz="3200" b="0" i="0" u="none" strike="noStrike" kern="10" cap="none" spc="0" normalizeH="0" baseline="0" noProof="0" dirty="0">
                <a:ln w="6350">
                  <a:noFill/>
                  <a:rou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楷体_GB2312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3200" b="0" i="0" u="none" strike="noStrike" kern="10" cap="none" spc="0" normalizeH="0" baseline="0" noProof="0" dirty="0">
              <a:ln w="6350">
                <a:noFill/>
                <a:round/>
              </a:ln>
              <a:solidFill>
                <a:srgbClr val="FF0000"/>
              </a:solidFill>
              <a:effectLst>
                <a:outerShdw dist="45791" dir="2021404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楷体_GB231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1" name="Text Box 13"/>
          <p:cNvSpPr txBox="1"/>
          <p:nvPr/>
        </p:nvSpPr>
        <p:spPr>
          <a:xfrm>
            <a:off x="152400" y="2362200"/>
            <a:ext cx="1295400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dirty="0">
                <a:latin typeface="Arial" panose="020B0604020202020204" pitchFamily="34" charset="0"/>
              </a:rPr>
              <a:t>人口问题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8446" name="AutoShape 14"/>
          <p:cNvSpPr/>
          <p:nvPr/>
        </p:nvSpPr>
        <p:spPr>
          <a:xfrm>
            <a:off x="1295400" y="2286000"/>
            <a:ext cx="457200" cy="1371600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8447" name="Text Box 15"/>
          <p:cNvSpPr txBox="1"/>
          <p:nvPr/>
        </p:nvSpPr>
        <p:spPr>
          <a:xfrm>
            <a:off x="1676400" y="1995488"/>
            <a:ext cx="3733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dirty="0">
                <a:latin typeface="Arial" panose="020B0604020202020204" pitchFamily="34" charset="0"/>
              </a:rPr>
              <a:t>人口增长</a:t>
            </a:r>
            <a:r>
              <a:rPr lang="zh-CN" altLang="en-US" sz="2800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过快</a:t>
            </a:r>
            <a:endParaRPr lang="zh-CN" altLang="en-US" sz="2800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8448" name="Text Box 16"/>
          <p:cNvSpPr txBox="1"/>
          <p:nvPr/>
        </p:nvSpPr>
        <p:spPr>
          <a:xfrm>
            <a:off x="1676400" y="3352800"/>
            <a:ext cx="3886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dirty="0">
                <a:latin typeface="Arial" panose="020B0604020202020204" pitchFamily="34" charset="0"/>
              </a:rPr>
              <a:t>人口出现</a:t>
            </a:r>
            <a:r>
              <a:rPr lang="zh-CN" altLang="en-US" sz="2800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负增长</a:t>
            </a:r>
            <a:endParaRPr lang="zh-CN" altLang="en-US" sz="2800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8451" name="Text Box 19"/>
          <p:cNvSpPr txBox="1"/>
          <p:nvPr/>
        </p:nvSpPr>
        <p:spPr>
          <a:xfrm>
            <a:off x="5029200" y="2011363"/>
            <a:ext cx="2667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dirty="0">
                <a:solidFill>
                  <a:srgbClr val="006600"/>
                </a:solidFill>
                <a:latin typeface="Arial" panose="020B0604020202020204" pitchFamily="34" charset="0"/>
                <a:ea typeface="楷体_GB2312" pitchFamily="49" charset="-122"/>
              </a:rPr>
              <a:t>计划生育政策</a:t>
            </a:r>
            <a:endParaRPr lang="zh-CN" altLang="en-US" sz="3200" dirty="0">
              <a:solidFill>
                <a:srgbClr val="0066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8452" name="Text Box 20"/>
          <p:cNvSpPr txBox="1"/>
          <p:nvPr/>
        </p:nvSpPr>
        <p:spPr>
          <a:xfrm>
            <a:off x="5334000" y="3306763"/>
            <a:ext cx="26670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dirty="0">
                <a:solidFill>
                  <a:srgbClr val="006600"/>
                </a:solidFill>
                <a:latin typeface="Arial" panose="020B0604020202020204" pitchFamily="34" charset="0"/>
                <a:ea typeface="楷体_GB2312" pitchFamily="49" charset="-122"/>
              </a:rPr>
              <a:t>鼓励生育政策</a:t>
            </a:r>
            <a:endParaRPr lang="zh-CN" altLang="en-US" sz="3200" dirty="0">
              <a:solidFill>
                <a:srgbClr val="0066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8453" name="AutoShape 21"/>
          <p:cNvSpPr/>
          <p:nvPr/>
        </p:nvSpPr>
        <p:spPr>
          <a:xfrm flipH="1">
            <a:off x="7924800" y="2286000"/>
            <a:ext cx="533400" cy="1371600"/>
          </a:xfrm>
          <a:prstGeom prst="leftBrace">
            <a:avLst>
              <a:gd name="adj1" fmla="val 21428"/>
              <a:gd name="adj2" fmla="val 47222"/>
            </a:avLst>
          </a:prstGeom>
          <a:noFill/>
          <a:ln w="762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8454" name="AutoShape 22"/>
          <p:cNvSpPr/>
          <p:nvPr/>
        </p:nvSpPr>
        <p:spPr>
          <a:xfrm>
            <a:off x="533400" y="4648200"/>
            <a:ext cx="1295400" cy="1219200"/>
          </a:xfrm>
          <a:prstGeom prst="rightArrow">
            <a:avLst>
              <a:gd name="adj1" fmla="val 50000"/>
              <a:gd name="adj2" fmla="val 26562"/>
            </a:avLst>
          </a:prstGeom>
          <a:solidFill>
            <a:srgbClr val="FF9900"/>
          </a:solidFill>
          <a:ln w="7620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1997" name="Line 17"/>
          <p:cNvSpPr/>
          <p:nvPr/>
        </p:nvSpPr>
        <p:spPr>
          <a:xfrm>
            <a:off x="3962400" y="2286000"/>
            <a:ext cx="1066800" cy="0"/>
          </a:xfrm>
          <a:prstGeom prst="line">
            <a:avLst/>
          </a:prstGeom>
          <a:ln w="76200" cap="flat" cmpd="sng">
            <a:solidFill>
              <a:srgbClr val="FF66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1998" name="Line 18"/>
          <p:cNvSpPr/>
          <p:nvPr/>
        </p:nvSpPr>
        <p:spPr>
          <a:xfrm>
            <a:off x="4343400" y="3657600"/>
            <a:ext cx="1066800" cy="0"/>
          </a:xfrm>
          <a:prstGeom prst="line">
            <a:avLst/>
          </a:prstGeom>
          <a:ln w="76200" cap="flat" cmpd="sng">
            <a:solidFill>
              <a:srgbClr val="FF6600"/>
            </a:solidFill>
            <a:prstDash val="solid"/>
            <a:headEnd type="none" w="med" len="med"/>
            <a:tailEnd type="triangle" w="med" len="med"/>
          </a:ln>
        </p:spPr>
      </p:sp>
      <p:pic>
        <p:nvPicPr>
          <p:cNvPr id="45071" name="Picture 5" descr="BD06662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850" y="5445125"/>
            <a:ext cx="1511300" cy="1338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184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1" grpId="0"/>
      <p:bldP spid="18452" grpId="0"/>
      <p:bldP spid="18453" grpId="0" animBg="1"/>
      <p:bldP spid="18454" grpId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ICONSTATE" val="1"/>
</p:tagLst>
</file>

<file path=ppt/tags/tag2.xml><?xml version="1.0" encoding="utf-8"?>
<p:tagLst xmlns:p="http://schemas.openxmlformats.org/presentationml/2006/main">
  <p:tag name="KSO_WM_MEDIACOVER_FLAG" val="1"/>
  <p:tag name="KSO_WM_UNIT_MEDIACOVER_ICONSTATE" val="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3699</Words>
  <Application>WPS 演示</Application>
  <PresentationFormat>全屏显示(4:3)</PresentationFormat>
  <Paragraphs>603</Paragraphs>
  <Slides>28</Slides>
  <Notes>3</Notes>
  <HiddenSlides>0</HiddenSlides>
  <MMClips>5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Arial</vt:lpstr>
      <vt:lpstr>宋体</vt:lpstr>
      <vt:lpstr>Wingdings</vt:lpstr>
      <vt:lpstr>Times New Roman</vt:lpstr>
      <vt:lpstr>黑体</vt:lpstr>
      <vt:lpstr>楷体_GB2312</vt:lpstr>
      <vt:lpstr>新宋体</vt:lpstr>
      <vt:lpstr>楷体_GB2312</vt:lpstr>
      <vt:lpstr>华文隶书</vt:lpstr>
      <vt:lpstr>Tahoma</vt:lpstr>
      <vt:lpstr>微软雅黑</vt:lpstr>
      <vt:lpstr>Arial Unicode MS</vt:lpstr>
      <vt:lpstr>隶书</vt:lpstr>
      <vt:lpstr>MingLiU_HKSCS</vt:lpstr>
      <vt:lpstr>Wingdings 2</vt:lpstr>
      <vt:lpstr>Wingdings</vt:lpstr>
      <vt:lpstr>默认设计模板</vt:lpstr>
      <vt:lpstr>Photoshop.Image.7</vt:lpstr>
      <vt:lpstr>PowerPoint 演示文稿</vt:lpstr>
      <vt:lpstr>PowerPoint 演示文稿</vt:lpstr>
      <vt:lpstr>PowerPoint 演示文稿</vt:lpstr>
      <vt:lpstr>PowerPoint 演示文稿</vt:lpstr>
      <vt:lpstr>世界人口的增长微视频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三大宗教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87</cp:revision>
  <dcterms:created xsi:type="dcterms:W3CDTF">2012-09-14T02:31:00Z</dcterms:created>
  <dcterms:modified xsi:type="dcterms:W3CDTF">2020-02-01T09:56:53Z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2052-11.1.0.9141</vt:lpwstr>
  </property>
</Properties>
</file>